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16">
          <p15:clr>
            <a:srgbClr val="9AA0A6"/>
          </p15:clr>
        </p15:guide>
        <p15:guide id="2" orient="horz" pos="360">
          <p15:clr>
            <a:srgbClr val="9AA0A6"/>
          </p15:clr>
        </p15:guide>
        <p15:guide id="3" orient="horz" pos="393">
          <p15:clr>
            <a:srgbClr val="9AA0A6"/>
          </p15:clr>
        </p15:guide>
        <p15:guide id="4" orient="horz" pos="7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1099F-620D-1EAB-98F7-8E25CCF91328}" v="160" dt="2019-12-09T19:40:13.514"/>
    <p1510:client id="{F5B69DC0-CDF9-4F79-AD2F-3CB64C31B9A7}" v="70" dt="2019-12-09T19:17:10.389"/>
  </p1510:revLst>
</p1510:revInfo>
</file>

<file path=ppt/tableStyles.xml><?xml version="1.0" encoding="utf-8"?>
<a:tblStyleLst xmlns:a="http://schemas.openxmlformats.org/drawingml/2006/main" def="{E3DD01B4-CE17-4A49-AD66-FC26B4AC37B0}">
  <a:tblStyle styleId="{E3DD01B4-CE17-4A49-AD66-FC26B4AC37B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pos="216"/>
        <p:guide orient="horz" pos="360"/>
        <p:guide orient="horz" pos="393"/>
        <p:guide orient="horz" pos="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4285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802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180973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89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523a444ba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6523a444b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523a444ba_0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6523a444b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51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523a444ba_0_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6523a444b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7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523a444ba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6523a444b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404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85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506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3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26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987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13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5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44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114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21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a9cb3f1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7a9cb3f1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19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523a444b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6523a444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0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58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4572000" y="0"/>
            <a:ext cx="4584000" cy="5143500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-2">
  <p:cSld name="1_Transition-2">
    <p:bg>
      <p:bgPr>
        <a:solidFill>
          <a:srgbClr val="00093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728363" y="4834890"/>
            <a:ext cx="4155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529591" y="1118411"/>
            <a:ext cx="5414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/>
          <p:nvPr/>
        </p:nvSpPr>
        <p:spPr>
          <a:xfrm>
            <a:off x="480605" y="212956"/>
            <a:ext cx="2882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19A3D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PepsiCo Foodservice </a:t>
            </a:r>
            <a:r>
              <a:rPr lang="en" sz="1100" b="1" i="0" u="none" strike="noStrike" cap="none">
                <a:solidFill>
                  <a:srgbClr val="19A3D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Digital Lab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ctrTitle"/>
          </p:nvPr>
        </p:nvSpPr>
        <p:spPr>
          <a:xfrm>
            <a:off x="130750" y="885900"/>
            <a:ext cx="4315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3600"/>
              <a:buFont typeface="Roboto Thin"/>
              <a:buChar char="●"/>
              <a:defRPr sz="3600" b="0" i="0" u="none" strike="noStrike" cap="none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5200"/>
              <a:buFont typeface="Roboto Thin"/>
              <a:buChar char="○"/>
              <a:defRPr sz="5200" b="0" i="0" u="none" strike="noStrike" cap="none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5200"/>
              <a:buFont typeface="Roboto Thin"/>
              <a:buChar char="■"/>
              <a:defRPr sz="5200" b="0" i="0" u="none" strike="noStrike" cap="none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5200"/>
              <a:buFont typeface="Roboto Thin"/>
              <a:buChar char="●"/>
              <a:defRPr sz="5200" b="0" i="0" u="none" strike="noStrike" cap="none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5200"/>
              <a:buFont typeface="Roboto Thin"/>
              <a:buChar char="○"/>
              <a:defRPr sz="5200" b="0" i="0" u="none" strike="noStrike" cap="none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5200"/>
              <a:buFont typeface="Roboto Thin"/>
              <a:buChar char="■"/>
              <a:defRPr sz="5200" b="0" i="0" u="none" strike="noStrike" cap="none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5200"/>
              <a:buFont typeface="Roboto Thin"/>
              <a:buChar char="●"/>
              <a:defRPr sz="5200" b="0" i="0" u="none" strike="noStrike" cap="none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5200"/>
              <a:buFont typeface="Roboto Thin"/>
              <a:buChar char="○"/>
              <a:defRPr sz="5200" b="0" i="0" u="none" strike="noStrike" cap="none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5200"/>
              <a:buFont typeface="Roboto Thin"/>
              <a:buChar char="■"/>
              <a:defRPr sz="5200" b="0" i="0" u="none" strike="noStrike" cap="none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ubTitle" idx="2"/>
          </p:nvPr>
        </p:nvSpPr>
        <p:spPr>
          <a:xfrm>
            <a:off x="130750" y="2938500"/>
            <a:ext cx="4315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 Light"/>
              <a:buNone/>
              <a:defRPr sz="2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1_1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0" y="914400"/>
            <a:ext cx="9144000" cy="38340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235500" y="11610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●"/>
              <a:defRPr sz="12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○"/>
              <a:defRPr sz="12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■"/>
              <a:defRPr sz="12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●"/>
              <a:defRPr sz="12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○"/>
              <a:defRPr sz="12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■"/>
              <a:defRPr sz="12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●"/>
              <a:defRPr sz="12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○"/>
              <a:defRPr sz="12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■"/>
              <a:defRPr sz="12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251500" y="248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2700"/>
              <a:buFont typeface="Roboto Thin"/>
              <a:buChar char="●"/>
              <a:defRPr sz="2700" b="0" i="0" u="none" strike="noStrike" cap="none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Thin"/>
              <a:buChar char="○"/>
              <a:defRPr sz="2300" b="0" i="0" u="none" strike="noStrike" cap="non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Thin"/>
              <a:buChar char="■"/>
              <a:defRPr sz="2300" b="0" i="0" u="none" strike="noStrike" cap="non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Thin"/>
              <a:buChar char="●"/>
              <a:defRPr sz="2300" b="0" i="0" u="none" strike="noStrike" cap="non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Thin"/>
              <a:buChar char="○"/>
              <a:defRPr sz="2300" b="0" i="0" u="none" strike="noStrike" cap="non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Thin"/>
              <a:buChar char="■"/>
              <a:defRPr sz="2300" b="0" i="0" u="none" strike="noStrike" cap="non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Thin"/>
              <a:buChar char="●"/>
              <a:defRPr sz="2300" b="0" i="0" u="none" strike="noStrike" cap="non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Thin"/>
              <a:buChar char="○"/>
              <a:defRPr sz="2300" b="0" i="0" u="none" strike="noStrike" cap="non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Roboto Thin"/>
              <a:buChar char="■"/>
              <a:defRPr sz="2300" b="0" i="0" u="none" strike="noStrike" cap="none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">
          <p15:clr>
            <a:srgbClr val="FA7B17"/>
          </p15:clr>
        </p15:guide>
        <p15:guide id="2" orient="horz" pos="36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Slide 2">
  <p:cSld name="TITLE_1_1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7850" y="1955325"/>
            <a:ext cx="9144000" cy="31959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 type="tx">
  <p:cSld name="TITLE_AND_BODY">
    <p:bg>
      <p:bgPr>
        <a:solidFill>
          <a:srgbClr val="D8D8D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/>
          <p:nvPr/>
        </p:nvSpPr>
        <p:spPr>
          <a:xfrm>
            <a:off x="0" y="-1"/>
            <a:ext cx="9144000" cy="51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7"/>
          <p:cNvSpPr/>
          <p:nvPr/>
        </p:nvSpPr>
        <p:spPr>
          <a:xfrm>
            <a:off x="100314" y="902617"/>
            <a:ext cx="8942400" cy="414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8734425" y="4875133"/>
            <a:ext cx="409500" cy="34200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668405" y="4730057"/>
            <a:ext cx="2085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  <a:defRPr sz="900">
                <a:solidFill>
                  <a:srgbClr val="00529C"/>
                </a:solidFill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  <a:defRPr sz="900">
                <a:solidFill>
                  <a:srgbClr val="00529C"/>
                </a:solidFill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  <a:defRPr sz="900">
                <a:solidFill>
                  <a:srgbClr val="00529C"/>
                </a:solidFill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  <a:defRPr sz="900">
                <a:solidFill>
                  <a:srgbClr val="00529C"/>
                </a:solidFill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  <a:defRPr sz="900">
                <a:solidFill>
                  <a:srgbClr val="00529C"/>
                </a:solidFill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  <a:defRPr sz="900">
                <a:solidFill>
                  <a:srgbClr val="00529C"/>
                </a:solidFill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  <a:defRPr sz="900">
                <a:solidFill>
                  <a:srgbClr val="00529C"/>
                </a:solidFill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  <a:defRPr sz="900">
                <a:solidFill>
                  <a:srgbClr val="00529C"/>
                </a:solidFill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  <a:defRPr sz="900">
                <a:solidFill>
                  <a:srgbClr val="00529C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sp>
        <p:nvSpPr>
          <p:cNvPr id="66" name="Google Shape;66;p17"/>
          <p:cNvSpPr/>
          <p:nvPr/>
        </p:nvSpPr>
        <p:spPr>
          <a:xfrm>
            <a:off x="100313" y="86121"/>
            <a:ext cx="8942400" cy="828300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-Slide">
  <p:cSld name="1_Title-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9" descr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0" y="0"/>
            <a:ext cx="838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0" descr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" y="0"/>
            <a:ext cx="914298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0" descr="Google Shape;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8378" y="113434"/>
            <a:ext cx="1649871" cy="37947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67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-Slide">
  <p:cSld name="Title-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1" descr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0" y="0"/>
            <a:ext cx="8382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1" descr="Google Shape;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3758" y="1028335"/>
            <a:ext cx="4656481" cy="107616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 1">
  <p:cSld name="12_Custom Layout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/>
        </p:nvSpPr>
        <p:spPr>
          <a:xfrm>
            <a:off x="0" y="2525275"/>
            <a:ext cx="9144000" cy="2618100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lit-Content-Blue">
  <p:cSld name="Split-Content-Blue">
    <p:bg>
      <p:bgPr>
        <a:solidFill>
          <a:srgbClr val="00093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" name="Google Shape;82;p22" descr="Google Shape;3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513263" y="1118410"/>
            <a:ext cx="2882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Roboto Thin"/>
              <a:buNone/>
              <a:defRPr sz="41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Roboto Thin"/>
              <a:buNone/>
              <a:defRPr sz="41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Roboto Thin"/>
              <a:buNone/>
              <a:defRPr sz="41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Roboto Thin"/>
              <a:buNone/>
              <a:defRPr sz="41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Roboto Thin"/>
              <a:buNone/>
              <a:defRPr sz="41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3"/>
          </p:nvPr>
        </p:nvSpPr>
        <p:spPr>
          <a:xfrm>
            <a:off x="239115" y="2414224"/>
            <a:ext cx="2882400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4"/>
          </p:nvPr>
        </p:nvSpPr>
        <p:spPr>
          <a:xfrm>
            <a:off x="5054596" y="1118410"/>
            <a:ext cx="2882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844483" y="4852865"/>
            <a:ext cx="1833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plit-Content-Light-Blue">
  <p:cSld name="Split-Content-Light-Blue">
    <p:bg>
      <p:bgPr>
        <a:solidFill>
          <a:srgbClr val="00093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23" descr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513263" y="1118410"/>
            <a:ext cx="2882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Roboto Thin"/>
              <a:buNone/>
              <a:defRPr sz="41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Roboto Thin"/>
              <a:buNone/>
              <a:defRPr sz="41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Roboto Thin"/>
              <a:buNone/>
              <a:defRPr sz="41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Roboto Thin"/>
              <a:buNone/>
              <a:defRPr sz="41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Roboto Thin"/>
              <a:buNone/>
              <a:defRPr sz="41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2"/>
          </p:nvPr>
        </p:nvSpPr>
        <p:spPr>
          <a:xfrm>
            <a:off x="239115" y="2414224"/>
            <a:ext cx="2882400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3"/>
          </p:nvPr>
        </p:nvSpPr>
        <p:spPr>
          <a:xfrm>
            <a:off x="5054596" y="1118410"/>
            <a:ext cx="2882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844483" y="4852865"/>
            <a:ext cx="1833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ransition-2">
  <p:cSld name="1_Transition-2">
    <p:bg>
      <p:bgPr>
        <a:solidFill>
          <a:srgbClr val="00093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" descr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529590" y="1118410"/>
            <a:ext cx="5414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2700"/>
              <a:buFont typeface="Roboto Thin"/>
              <a:buNone/>
              <a:defRPr sz="27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2700"/>
              <a:buFont typeface="Roboto Thin"/>
              <a:buNone/>
              <a:defRPr sz="27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2700"/>
              <a:buFont typeface="Roboto Thin"/>
              <a:buNone/>
              <a:defRPr sz="27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2700"/>
              <a:buFont typeface="Roboto Thin"/>
              <a:buNone/>
              <a:defRPr sz="27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2700"/>
              <a:buFont typeface="Roboto Thin"/>
              <a:buNone/>
              <a:defRPr sz="2700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/>
          <p:nvPr/>
        </p:nvSpPr>
        <p:spPr>
          <a:xfrm>
            <a:off x="480605" y="212955"/>
            <a:ext cx="28827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A3DE"/>
              </a:buClr>
              <a:buSzPts val="1100"/>
              <a:buFont typeface="Roboto Condensed Light"/>
              <a:buNone/>
            </a:pPr>
            <a:r>
              <a:rPr lang="en" sz="1100" b="0" i="0" u="none" strike="noStrike" cap="none">
                <a:solidFill>
                  <a:srgbClr val="19A3D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PepsiCo Foodservice </a:t>
            </a:r>
            <a:r>
              <a:rPr lang="en" sz="1100" b="1" i="0" u="none" strike="noStrike" cap="none">
                <a:solidFill>
                  <a:srgbClr val="19A3DE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Digital Lab</a:t>
            </a:r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844483" y="4852865"/>
            <a:ext cx="1833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Roboto Condensed"/>
              <a:buNone/>
              <a:defRPr sz="7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TITLE_AND_DESCRIPTION_1_1">
  <p:cSld name="SECTION_TITLE_AND_DESCRIPTION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4939500" y="724074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130750" y="885899"/>
            <a:ext cx="4315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3600"/>
              <a:buFont typeface="Roboto Thin"/>
              <a:buChar char="●"/>
              <a:defRPr sz="3600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_1_1_1">
  <p:cSld name="BLANK_1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0" y="914400"/>
            <a:ext cx="9144000" cy="38340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6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_COLUMN_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body" idx="1"/>
          </p:nvPr>
        </p:nvSpPr>
        <p:spPr>
          <a:xfrm>
            <a:off x="235499" y="1160999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●"/>
              <a:defRPr sz="12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○"/>
              <a:defRPr sz="12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■"/>
              <a:defRPr sz="12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●"/>
              <a:defRPr sz="12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○"/>
              <a:defRPr sz="12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251500" y="248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5BB"/>
              </a:buClr>
              <a:buSzPts val="2700"/>
              <a:buFont typeface="Roboto Thin"/>
              <a:buChar char="●"/>
              <a:defRPr sz="2700">
                <a:solidFill>
                  <a:srgbClr val="1B75BB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1_1_1_1">
  <p:cSld name="TITLE_1_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/>
          <p:nvPr/>
        </p:nvSpPr>
        <p:spPr>
          <a:xfrm>
            <a:off x="7850" y="1955325"/>
            <a:ext cx="9144000" cy="31959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8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-Slide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" descr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0" y="0"/>
            <a:ext cx="838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LabelTemplate">
  <p:cSld name="3_Custom Layout">
    <p:bg>
      <p:bgPr>
        <a:solidFill>
          <a:srgbClr val="D8D8D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/>
        </p:nvSpPr>
        <p:spPr>
          <a:xfrm>
            <a:off x="0" y="0"/>
            <a:ext cx="9144000" cy="51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5"/>
          <p:cNvSpPr/>
          <p:nvPr/>
        </p:nvSpPr>
        <p:spPr>
          <a:xfrm>
            <a:off x="100314" y="902618"/>
            <a:ext cx="8942400" cy="414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8734425" y="4875133"/>
            <a:ext cx="409500" cy="34200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"/>
          <p:cNvSpPr txBox="1"/>
          <p:nvPr/>
        </p:nvSpPr>
        <p:spPr>
          <a:xfrm>
            <a:off x="8668406" y="4689013"/>
            <a:ext cx="374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052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0052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100313" y="86122"/>
            <a:ext cx="8942400" cy="828300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/>
          <p:nvPr/>
        </p:nvSpPr>
        <p:spPr>
          <a:xfrm>
            <a:off x="0" y="-75"/>
            <a:ext cx="9156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lide">
  <p:cSld name="Title-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0" y="0"/>
            <a:ext cx="8382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-Slide">
  <p:cSld name="1_Title-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0" y="0"/>
            <a:ext cx="8382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-Content-Blue">
  <p:cSld name="Split-Content-Blue">
    <p:bg>
      <p:bgPr>
        <a:solidFill>
          <a:srgbClr val="00093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728363" y="4834890"/>
            <a:ext cx="4155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513263" y="1118411"/>
            <a:ext cx="2882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3"/>
          </p:nvPr>
        </p:nvSpPr>
        <p:spPr>
          <a:xfrm>
            <a:off x="239116" y="2414225"/>
            <a:ext cx="2882400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4"/>
          </p:nvPr>
        </p:nvSpPr>
        <p:spPr>
          <a:xfrm>
            <a:off x="5054597" y="1118411"/>
            <a:ext cx="2882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-Content-Light-Blue">
  <p:cSld name="Split-Content-Light-Blue">
    <p:bg>
      <p:bgPr>
        <a:solidFill>
          <a:srgbClr val="00093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513263" y="1118411"/>
            <a:ext cx="2882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239116" y="2414225"/>
            <a:ext cx="2882400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A3DE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8728363" y="4834890"/>
            <a:ext cx="4155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3"/>
          </p:nvPr>
        </p:nvSpPr>
        <p:spPr>
          <a:xfrm>
            <a:off x="5054597" y="1118411"/>
            <a:ext cx="2882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932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00093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9A3D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9A3DE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6" descr="Google Shape;7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7" y="2571750"/>
            <a:ext cx="9142981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9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26.png"/><Relationship Id="rId4" Type="http://schemas.openxmlformats.org/officeDocument/2006/relationships/image" Target="../media/image49.png"/><Relationship Id="rId9" Type="http://schemas.openxmlformats.org/officeDocument/2006/relationships/image" Target="../media/image58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71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5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71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7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/>
        </p:nvSpPr>
        <p:spPr>
          <a:xfrm>
            <a:off x="5206275" y="1858200"/>
            <a:ext cx="34488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Review Management</a:t>
            </a:r>
            <a:endParaRPr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A5382FAD-DB70-409D-AF9C-5ADCAA4DE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12" y="2194641"/>
            <a:ext cx="2772647" cy="7542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title"/>
          </p:nvPr>
        </p:nvSpPr>
        <p:spPr>
          <a:xfrm>
            <a:off x="342900" y="210975"/>
            <a:ext cx="6140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Online Review and Reputation Management </a:t>
            </a:r>
            <a:endParaRPr sz="24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16456" y="2225281"/>
            <a:ext cx="3096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Get great reviews. </a:t>
            </a:r>
            <a:b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Boost your reputation. </a:t>
            </a:r>
            <a:endParaRPr sz="12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Attract new c</a:t>
            </a:r>
            <a:r>
              <a:rPr lang="en" sz="1200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ustomers</a:t>
            </a: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. </a:t>
            </a:r>
            <a:endParaRPr sz="12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16531" y="1472256"/>
            <a:ext cx="30960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Review Generation</a:t>
            </a:r>
            <a:endParaRPr sz="18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3098144" y="2173406"/>
            <a:ext cx="29166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Listen to c</a:t>
            </a:r>
            <a:r>
              <a:rPr lang="en" sz="1200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ustomers</a:t>
            </a: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. </a:t>
            </a:r>
            <a:b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Show that you care. </a:t>
            </a:r>
            <a:b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Win their loyalty. </a:t>
            </a:r>
            <a:endParaRPr sz="12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12" name="Google Shape;312;p38"/>
          <p:cNvSpPr txBox="1"/>
          <p:nvPr/>
        </p:nvSpPr>
        <p:spPr>
          <a:xfrm>
            <a:off x="3098144" y="1384356"/>
            <a:ext cx="29166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Review Monitoring</a:t>
            </a:r>
            <a:endParaRPr sz="18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13" name="Google Shape;31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444" y="4538156"/>
            <a:ext cx="283600" cy="2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044" y="4538156"/>
            <a:ext cx="283600" cy="2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644" y="4538156"/>
            <a:ext cx="283600" cy="2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6244" y="4538156"/>
            <a:ext cx="283600" cy="2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844" y="4538156"/>
            <a:ext cx="283600" cy="2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 rotWithShape="1">
          <a:blip r:embed="rId4">
            <a:alphaModFix/>
          </a:blip>
          <a:srcRect l="22219" r="21039"/>
          <a:stretch/>
        </p:blipFill>
        <p:spPr>
          <a:xfrm>
            <a:off x="858606" y="3027812"/>
            <a:ext cx="1411874" cy="13989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" name="Google Shape;319;p38"/>
          <p:cNvCxnSpPr/>
          <p:nvPr/>
        </p:nvCxnSpPr>
        <p:spPr>
          <a:xfrm>
            <a:off x="3098156" y="1396056"/>
            <a:ext cx="0" cy="3578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0" name="Google Shape;32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144" y="3057382"/>
            <a:ext cx="2916598" cy="16398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Google Shape;321;p38"/>
          <p:cNvCxnSpPr/>
          <p:nvPr/>
        </p:nvCxnSpPr>
        <p:spPr>
          <a:xfrm>
            <a:off x="6014756" y="1396056"/>
            <a:ext cx="0" cy="3578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p38"/>
          <p:cNvSpPr txBox="1"/>
          <p:nvPr/>
        </p:nvSpPr>
        <p:spPr>
          <a:xfrm>
            <a:off x="6014744" y="2173406"/>
            <a:ext cx="29166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Showcase your reviews. </a:t>
            </a:r>
            <a:b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Blast on Twitter and Facebook. </a:t>
            </a:r>
            <a:b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12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Stream to your website. </a:t>
            </a:r>
            <a:endParaRPr sz="12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6014744" y="1384356"/>
            <a:ext cx="29166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Review Sharing</a:t>
            </a:r>
            <a:endParaRPr sz="18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24" name="Google Shape;324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2468" y="3057381"/>
            <a:ext cx="2201172" cy="1237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8"/>
          <p:cNvSpPr txBox="1"/>
          <p:nvPr/>
        </p:nvSpPr>
        <p:spPr>
          <a:xfrm>
            <a:off x="342900" y="1037950"/>
            <a:ext cx="6790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 the reputation you deserve</a:t>
            </a:r>
            <a:endParaRPr sz="1200" b="0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xfrm>
            <a:off x="251500" y="205225"/>
            <a:ext cx="53424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Challenges You Face: </a:t>
            </a:r>
            <a:br>
              <a:rPr lang="en" sz="24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Generating and Improving Reviews</a:t>
            </a:r>
            <a:endParaRPr sz="24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1" name="Google Shape;331;p39"/>
          <p:cNvCxnSpPr/>
          <p:nvPr/>
        </p:nvCxnSpPr>
        <p:spPr>
          <a:xfrm>
            <a:off x="371785" y="3906340"/>
            <a:ext cx="83778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332" name="Google Shape;332;p39"/>
          <p:cNvSpPr txBox="1"/>
          <p:nvPr/>
        </p:nvSpPr>
        <p:spPr>
          <a:xfrm>
            <a:off x="341625" y="1096841"/>
            <a:ext cx="80277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Problem to solve: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need a steady stream of online reviews across Google, Facebook, and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industry’s top review 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sites.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Solution: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 c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ustomers 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 an easy review funnel path to writing a great online review on the review sites your prefer.	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Experience: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receives an email or text that takes them to a website where they can easily choose a review site to write their review.  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Measurement: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171450" marR="0" lvl="0" indent="-17145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volume 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Aggregate rating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9"/>
          <p:cNvSpPr txBox="1"/>
          <p:nvPr/>
        </p:nvSpPr>
        <p:spPr>
          <a:xfrm>
            <a:off x="531075" y="2890775"/>
            <a:ext cx="1623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1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Review Request</a:t>
            </a:r>
            <a:endParaRPr sz="1100" b="0" i="1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4" name="Google Shape;334;p39"/>
          <p:cNvSpPr txBox="1"/>
          <p:nvPr/>
        </p:nvSpPr>
        <p:spPr>
          <a:xfrm>
            <a:off x="2356000" y="2882125"/>
            <a:ext cx="1623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1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Review Funnel </a:t>
            </a:r>
            <a:endParaRPr sz="1100" b="0" i="1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35" name="Google Shape;33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6252" y="3171253"/>
            <a:ext cx="2015357" cy="157620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/>
          <p:nvPr/>
        </p:nvSpPr>
        <p:spPr>
          <a:xfrm>
            <a:off x="2356008" y="3287757"/>
            <a:ext cx="1623600" cy="121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39"/>
          <p:cNvPicPr preferRelativeResize="0"/>
          <p:nvPr/>
        </p:nvPicPr>
        <p:blipFill rotWithShape="1">
          <a:blip r:embed="rId4">
            <a:alphaModFix/>
          </a:blip>
          <a:srcRect l="30473" t="23191" r="14038" b="6656"/>
          <a:stretch/>
        </p:blipFill>
        <p:spPr>
          <a:xfrm>
            <a:off x="2565663" y="3351291"/>
            <a:ext cx="1204238" cy="108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8" name="Google Shape;33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474" y="3220675"/>
            <a:ext cx="822351" cy="147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9"/>
          <p:cNvPicPr preferRelativeResize="0"/>
          <p:nvPr/>
        </p:nvPicPr>
        <p:blipFill rotWithShape="1">
          <a:blip r:embed="rId6">
            <a:alphaModFix/>
          </a:blip>
          <a:srcRect t="2262" b="2272"/>
          <a:stretch/>
        </p:blipFill>
        <p:spPr>
          <a:xfrm>
            <a:off x="642025" y="3458875"/>
            <a:ext cx="882543" cy="151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37415" y="3150325"/>
            <a:ext cx="2186270" cy="156783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9"/>
          <p:cNvSpPr txBox="1"/>
          <p:nvPr/>
        </p:nvSpPr>
        <p:spPr>
          <a:xfrm>
            <a:off x="4452775" y="2890775"/>
            <a:ext cx="1756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1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Choose a Review Site</a:t>
            </a:r>
            <a:endParaRPr sz="1100" b="0" i="1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42" name="Google Shape;342;p39"/>
          <p:cNvSpPr txBox="1"/>
          <p:nvPr/>
        </p:nvSpPr>
        <p:spPr>
          <a:xfrm>
            <a:off x="6624600" y="2840900"/>
            <a:ext cx="17457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1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Write a Review</a:t>
            </a:r>
            <a:endParaRPr sz="1100" b="0" i="1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43" name="Google Shape;343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61965" y="3130225"/>
            <a:ext cx="2186270" cy="156783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9"/>
          <p:cNvSpPr/>
          <p:nvPr/>
        </p:nvSpPr>
        <p:spPr>
          <a:xfrm>
            <a:off x="6613400" y="3250775"/>
            <a:ext cx="1756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39"/>
          <p:cNvPicPr preferRelativeResize="0"/>
          <p:nvPr/>
        </p:nvPicPr>
        <p:blipFill rotWithShape="1">
          <a:blip r:embed="rId8">
            <a:alphaModFix/>
          </a:blip>
          <a:srcRect l="31736" t="23060" r="31738" b="23059"/>
          <a:stretch/>
        </p:blipFill>
        <p:spPr>
          <a:xfrm>
            <a:off x="7105400" y="3465813"/>
            <a:ext cx="822350" cy="76352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9"/>
          <p:cNvSpPr/>
          <p:nvPr/>
        </p:nvSpPr>
        <p:spPr>
          <a:xfrm>
            <a:off x="4384500" y="3270550"/>
            <a:ext cx="17457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39"/>
          <p:cNvPicPr preferRelativeResize="0"/>
          <p:nvPr/>
        </p:nvPicPr>
        <p:blipFill rotWithShape="1">
          <a:blip r:embed="rId8">
            <a:alphaModFix/>
          </a:blip>
          <a:srcRect l="31432" t="21743" r="31019" b="22561"/>
          <a:stretch/>
        </p:blipFill>
        <p:spPr>
          <a:xfrm>
            <a:off x="4914120" y="3420800"/>
            <a:ext cx="845419" cy="8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11025" y="3389700"/>
            <a:ext cx="1040300" cy="9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9"/>
          <p:cNvSpPr/>
          <p:nvPr/>
        </p:nvSpPr>
        <p:spPr>
          <a:xfrm>
            <a:off x="5478000" y="3898550"/>
            <a:ext cx="207900" cy="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5222575" y="3898550"/>
            <a:ext cx="207900" cy="5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85190" y="3877001"/>
            <a:ext cx="82650" cy="8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85321" y="3877000"/>
            <a:ext cx="219701" cy="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9"/>
          <p:cNvSpPr/>
          <p:nvPr/>
        </p:nvSpPr>
        <p:spPr>
          <a:xfrm>
            <a:off x="6778450" y="233400"/>
            <a:ext cx="572700" cy="57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39"/>
          <p:cNvPicPr preferRelativeResize="0"/>
          <p:nvPr/>
        </p:nvPicPr>
        <p:blipFill rotWithShape="1">
          <a:blip r:embed="rId12">
            <a:alphaModFix/>
          </a:blip>
          <a:srcRect l="22219" r="21039"/>
          <a:stretch/>
        </p:blipFill>
        <p:spPr>
          <a:xfrm>
            <a:off x="6905939" y="286078"/>
            <a:ext cx="317738" cy="31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99513" y="641774"/>
            <a:ext cx="40850" cy="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44379" y="600920"/>
            <a:ext cx="40850" cy="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85225" y="645669"/>
            <a:ext cx="40850" cy="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31603" y="701370"/>
            <a:ext cx="40850" cy="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05388" y="712577"/>
            <a:ext cx="40850" cy="4085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9"/>
          <p:cNvSpPr/>
          <p:nvPr/>
        </p:nvSpPr>
        <p:spPr>
          <a:xfrm>
            <a:off x="8310425" y="233400"/>
            <a:ext cx="572700" cy="57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39"/>
          <p:cNvPicPr preferRelativeResize="0"/>
          <p:nvPr/>
        </p:nvPicPr>
        <p:blipFill rotWithShape="1">
          <a:blip r:embed="rId14">
            <a:alphaModFix/>
          </a:blip>
          <a:srcRect l="5503" t="26392" r="5440" b="26951"/>
          <a:stretch/>
        </p:blipFill>
        <p:spPr>
          <a:xfrm>
            <a:off x="8369353" y="453961"/>
            <a:ext cx="454724" cy="13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9"/>
          <p:cNvSpPr txBox="1"/>
          <p:nvPr/>
        </p:nvSpPr>
        <p:spPr>
          <a:xfrm rot="2926">
            <a:off x="6092046" y="370025"/>
            <a:ext cx="705000" cy="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Generating</a:t>
            </a:r>
            <a:endParaRPr sz="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9"/>
          <p:cNvSpPr txBox="1"/>
          <p:nvPr/>
        </p:nvSpPr>
        <p:spPr>
          <a:xfrm rot="1870">
            <a:off x="7624025" y="382975"/>
            <a:ext cx="5514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Improving</a:t>
            </a:r>
            <a:br>
              <a:rPr lang="en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4" name="Google Shape;364;p39"/>
          <p:cNvCxnSpPr>
            <a:stCxn id="353" idx="2"/>
          </p:cNvCxnSpPr>
          <p:nvPr/>
        </p:nvCxnSpPr>
        <p:spPr>
          <a:xfrm rot="10800000">
            <a:off x="6092050" y="519750"/>
            <a:ext cx="68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" name="Google Shape;365;p39"/>
          <p:cNvCxnSpPr/>
          <p:nvPr/>
        </p:nvCxnSpPr>
        <p:spPr>
          <a:xfrm rot="10800000">
            <a:off x="7624025" y="519750"/>
            <a:ext cx="68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>
            <a:spLocks noGrp="1"/>
          </p:cNvSpPr>
          <p:nvPr>
            <p:ph type="sldNum" idx="12"/>
          </p:nvPr>
        </p:nvSpPr>
        <p:spPr>
          <a:xfrm>
            <a:off x="8699947" y="4730050"/>
            <a:ext cx="2238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00529C"/>
                </a:solidFill>
              </a:rPr>
              <a:t>12</a:t>
            </a:fld>
            <a:endParaRPr/>
          </a:p>
        </p:txBody>
      </p:sp>
      <p:pic>
        <p:nvPicPr>
          <p:cNvPr id="371" name="Google Shape;371;p40" descr="Google Shape;3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223" y="573421"/>
            <a:ext cx="5301350" cy="530136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0"/>
          <p:cNvSpPr txBox="1">
            <a:spLocks noGrp="1"/>
          </p:cNvSpPr>
          <p:nvPr>
            <p:ph type="title" idx="4294967295"/>
          </p:nvPr>
        </p:nvSpPr>
        <p:spPr>
          <a:xfrm>
            <a:off x="438408" y="1107857"/>
            <a:ext cx="386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None/>
            </a:pPr>
            <a:r>
              <a:rPr lang="en" sz="1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Step 1: Set Up Your Email Campaign</a:t>
            </a:r>
            <a:endParaRPr/>
          </a:p>
        </p:txBody>
      </p:sp>
      <p:sp>
        <p:nvSpPr>
          <p:cNvPr id="373" name="Google Shape;373;p40"/>
          <p:cNvSpPr txBox="1"/>
          <p:nvPr/>
        </p:nvSpPr>
        <p:spPr>
          <a:xfrm>
            <a:off x="431353" y="1727980"/>
            <a:ext cx="30657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Customize sen</a:t>
            </a:r>
            <a:r>
              <a:rPr lang="en" sz="1100" b="1"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times, content, personalization:</a:t>
            </a:r>
            <a:endParaRPr/>
          </a:p>
        </p:txBody>
      </p:sp>
      <p:pic>
        <p:nvPicPr>
          <p:cNvPr id="374" name="Google Shape;374;p40" descr="u2e8GQGOJO5r03jDHsLXR5cy5dg0NCrrpWarWxb2AMgLZQVBptRYwdslk-vu_-owzrgwbJY3RQ5F92QLdVkLWuEW4Jb2wDKd0RH9_AkilHGV5AMQODGB89I7teUlf7fdXDfXxcn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22" y="2409795"/>
            <a:ext cx="3843944" cy="2171828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5" name="Google Shape;375;p40"/>
          <p:cNvSpPr txBox="1"/>
          <p:nvPr/>
        </p:nvSpPr>
        <p:spPr>
          <a:xfrm>
            <a:off x="4669692" y="1727980"/>
            <a:ext cx="29496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Choose a local number 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customize the content</a:t>
            </a:r>
            <a:endParaRPr/>
          </a:p>
        </p:txBody>
      </p:sp>
      <p:pic>
        <p:nvPicPr>
          <p:cNvPr id="376" name="Google Shape;376;p40" descr="o9uummzG9LyJkAwzt1mum5-rspZvp9psi8yakXfovDLnrQn7SNr1mySyfm8pKXUsgJAN6M6fGX0LjeJ6blTd2StkNfLvDnDpfbbo4I6fL1MSdlib_Jz4bEM7UDGeDss9TqXEoVN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822" y="2396010"/>
            <a:ext cx="3841156" cy="1562870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7" name="Google Shape;377;p40"/>
          <p:cNvSpPr txBox="1"/>
          <p:nvPr/>
        </p:nvSpPr>
        <p:spPr>
          <a:xfrm>
            <a:off x="4659193" y="1107857"/>
            <a:ext cx="3869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None/>
            </a:pPr>
            <a:r>
              <a:rPr lang="en" sz="1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Step 2: Set Up Your Text Campaign</a:t>
            </a:r>
            <a:endParaRPr/>
          </a:p>
        </p:txBody>
      </p:sp>
      <p:sp>
        <p:nvSpPr>
          <p:cNvPr id="378" name="Google Shape;378;p40"/>
          <p:cNvSpPr txBox="1"/>
          <p:nvPr/>
        </p:nvSpPr>
        <p:spPr>
          <a:xfrm>
            <a:off x="251499" y="2010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Review Generation Campaigns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1" descr="Google Shape;3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0984" y="563924"/>
            <a:ext cx="5022031" cy="50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1"/>
          <p:cNvSpPr/>
          <p:nvPr/>
        </p:nvSpPr>
        <p:spPr>
          <a:xfrm>
            <a:off x="1224182" y="2108200"/>
            <a:ext cx="2843700" cy="1984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1"/>
          <p:cNvSpPr txBox="1">
            <a:spLocks noGrp="1"/>
          </p:cNvSpPr>
          <p:nvPr>
            <p:ph type="sldNum" idx="12"/>
          </p:nvPr>
        </p:nvSpPr>
        <p:spPr>
          <a:xfrm>
            <a:off x="8668405" y="4730057"/>
            <a:ext cx="1449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00529C"/>
                </a:solidFill>
              </a:rPr>
              <a:t>13</a:t>
            </a:fld>
            <a:endParaRPr/>
          </a:p>
        </p:txBody>
      </p:sp>
      <p:sp>
        <p:nvSpPr>
          <p:cNvPr id="386" name="Google Shape;386;p41"/>
          <p:cNvSpPr txBox="1">
            <a:spLocks noGrp="1"/>
          </p:cNvSpPr>
          <p:nvPr>
            <p:ph type="title" idx="4294967295"/>
          </p:nvPr>
        </p:nvSpPr>
        <p:spPr>
          <a:xfrm>
            <a:off x="251499" y="2010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Adding Customers To Request New Reviews</a:t>
            </a:r>
            <a:endParaRPr/>
          </a:p>
        </p:txBody>
      </p:sp>
      <p:sp>
        <p:nvSpPr>
          <p:cNvPr id="387" name="Google Shape;387;p41"/>
          <p:cNvSpPr txBox="1"/>
          <p:nvPr/>
        </p:nvSpPr>
        <p:spPr>
          <a:xfrm>
            <a:off x="243026" y="1215825"/>
            <a:ext cx="49650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4"/>
              <a:buFont typeface="Roboto"/>
              <a:buNone/>
            </a:pPr>
            <a:r>
              <a:rPr lang="en" sz="1424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Recipient </a:t>
            </a:r>
            <a:r>
              <a:rPr lang="en" sz="1424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forms for email and SMS review requests</a:t>
            </a:r>
            <a:r>
              <a:rPr lang="en" sz="1424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</p:txBody>
      </p:sp>
      <p:pic>
        <p:nvPicPr>
          <p:cNvPr id="388" name="Google Shape;388;p41" descr="qCJ358J6a6PFcNEuacyZqnqFnKCGfd6IMUn1bVP3n8u5LFWp1a7xjlZpCIoaJftc3y65eR_LlNgDYQqEFQJHFbBTOphnm2z5qm2wxdKf6fqlohbKnX18VpfZEbxtrQPZcKFaPI0g.png"/>
          <p:cNvPicPr preferRelativeResize="0"/>
          <p:nvPr/>
        </p:nvPicPr>
        <p:blipFill rotWithShape="1">
          <a:blip r:embed="rId4">
            <a:alphaModFix/>
          </a:blip>
          <a:srcRect r="58263" b="5979"/>
          <a:stretch/>
        </p:blipFill>
        <p:spPr>
          <a:xfrm>
            <a:off x="1242637" y="2128204"/>
            <a:ext cx="1182380" cy="194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1" descr="qCJ358J6a6PFcNEuacyZqnqFnKCGfd6IMUn1bVP3n8u5LFWp1a7xjlZpCIoaJftc3y65eR_LlNgDYQqEFQJHFbBTOphnm2z5qm2wxdKf6fqlohbKnX18VpfZEbxtrQPZcKFaPI0g.png"/>
          <p:cNvPicPr preferRelativeResize="0"/>
          <p:nvPr/>
        </p:nvPicPr>
        <p:blipFill rotWithShape="1">
          <a:blip r:embed="rId4">
            <a:alphaModFix/>
          </a:blip>
          <a:srcRect l="44171" t="5037" r="1148" b="9587"/>
          <a:stretch/>
        </p:blipFill>
        <p:spPr>
          <a:xfrm>
            <a:off x="2408019" y="2310369"/>
            <a:ext cx="1506640" cy="171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1" descr="f4CCmlBGt9VuE32UnZx0bOfqBTCvI5Eizo9bkXVdYy9km6Cho4vqnvj0R-S58ffPgYollu6VjiBeJ8ve2ucLexv94mEtBI2HtriqpH42TYoQjVUcSV7CBDxQf9XtSlLajmJz0a1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7986" y="2069974"/>
            <a:ext cx="2806216" cy="2009952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1" name="Google Shape;391;p41"/>
          <p:cNvSpPr txBox="1"/>
          <p:nvPr/>
        </p:nvSpPr>
        <p:spPr>
          <a:xfrm>
            <a:off x="1125037" y="1764673"/>
            <a:ext cx="18993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6"/>
              <a:buFont typeface="Roboto"/>
              <a:buNone/>
            </a:pPr>
            <a:r>
              <a:rPr lang="en" sz="1416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Invite Form</a:t>
            </a:r>
            <a:endParaRPr/>
          </a:p>
        </p:txBody>
      </p:sp>
      <p:sp>
        <p:nvSpPr>
          <p:cNvPr id="392" name="Google Shape;392;p41"/>
          <p:cNvSpPr txBox="1"/>
          <p:nvPr/>
        </p:nvSpPr>
        <p:spPr>
          <a:xfrm>
            <a:off x="5116358" y="1726573"/>
            <a:ext cx="18993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6"/>
              <a:buFont typeface="Roboto"/>
              <a:buNone/>
            </a:pPr>
            <a:r>
              <a:rPr lang="en" sz="1416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Opt In Form</a:t>
            </a:r>
            <a:endParaRPr/>
          </a:p>
        </p:txBody>
      </p:sp>
      <p:sp>
        <p:nvSpPr>
          <p:cNvPr id="393" name="Google Shape;393;p41"/>
          <p:cNvSpPr/>
          <p:nvPr/>
        </p:nvSpPr>
        <p:spPr>
          <a:xfrm>
            <a:off x="2865225" y="2417125"/>
            <a:ext cx="586800" cy="16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"/>
          <p:cNvSpPr txBox="1">
            <a:spLocks noGrp="1"/>
          </p:cNvSpPr>
          <p:nvPr>
            <p:ph type="sldNum" idx="12"/>
          </p:nvPr>
        </p:nvSpPr>
        <p:spPr>
          <a:xfrm>
            <a:off x="8687323" y="4730050"/>
            <a:ext cx="211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00529C"/>
                </a:solidFill>
              </a:rPr>
              <a:t>14</a:t>
            </a:fld>
            <a:endParaRPr/>
          </a:p>
        </p:txBody>
      </p:sp>
      <p:pic>
        <p:nvPicPr>
          <p:cNvPr id="399" name="Google Shape;399;p42" descr="Google Shape;3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8248" y="400913"/>
            <a:ext cx="5022031" cy="50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2"/>
          <p:cNvSpPr txBox="1">
            <a:spLocks noGrp="1"/>
          </p:cNvSpPr>
          <p:nvPr>
            <p:ph type="title" idx="4294967295"/>
          </p:nvPr>
        </p:nvSpPr>
        <p:spPr>
          <a:xfrm>
            <a:off x="251499" y="2010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Tools to Help Generate New Review</a:t>
            </a:r>
            <a:endParaRPr/>
          </a:p>
        </p:txBody>
      </p:sp>
      <p:sp>
        <p:nvSpPr>
          <p:cNvPr id="401" name="Google Shape;401;p42"/>
          <p:cNvSpPr txBox="1"/>
          <p:nvPr/>
        </p:nvSpPr>
        <p:spPr>
          <a:xfrm>
            <a:off x="422325" y="1315175"/>
            <a:ext cx="2424300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833"/>
              <a:buFont typeface="Roboto Medium"/>
              <a:buNone/>
            </a:pPr>
            <a:r>
              <a:rPr lang="en" sz="1000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Upload Bulk CSV File of customer info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833"/>
              <a:buFont typeface="Roboto Medium"/>
              <a:buNone/>
            </a:pPr>
            <a:r>
              <a:rPr lang="en" sz="1000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API Automation or Zapier Integration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Medium"/>
              <a:buNone/>
            </a:pP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Medium"/>
              <a:buNone/>
            </a:pP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833"/>
              <a:buFont typeface="Roboto Medium"/>
              <a:buNone/>
            </a:pPr>
            <a:r>
              <a:rPr lang="en" sz="1000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Widgets:</a:t>
            </a:r>
            <a:br>
              <a:rPr lang="en" sz="1000" b="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000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Button on website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42" descr="kOK2BVqwLU4-tNRRkHcppK32F0IQAoaKYP1f7xhnj393avDmIRi3q27bnDkRn7N1-AgwnBJ-AexcgUl6O8Fxd4OJJmkvUiYSBwY_8V9O_Dil6A43rEBUZ4PMWqs4VilgvXUSIlYq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83" y="3047928"/>
            <a:ext cx="2424398" cy="151445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3" name="Google Shape;403;p42"/>
          <p:cNvSpPr txBox="1"/>
          <p:nvPr/>
        </p:nvSpPr>
        <p:spPr>
          <a:xfrm>
            <a:off x="3539284" y="1132543"/>
            <a:ext cx="14835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280735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033"/>
              <a:buFont typeface="Roboto Medium"/>
              <a:buNone/>
            </a:pPr>
            <a:r>
              <a:rPr lang="en" sz="1033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Email signature snippet</a:t>
            </a:r>
            <a:endParaRPr/>
          </a:p>
        </p:txBody>
      </p:sp>
      <p:pic>
        <p:nvPicPr>
          <p:cNvPr id="404" name="Google Shape;404;p42" descr="F51g6HHrlAyWspsOurSMvZtPItl9CP3wMTt_KMd3z7uABbN46y7iQkaGeUtTJTh22ZmP8RwZgzT1frd37WPBJCCO9s30gJxMFh5WmfIzME_jgYUC1tjE5SaYWblTmlCmGKtjpjQu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0387" y="1621982"/>
            <a:ext cx="2424399" cy="1127188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5" name="Google Shape;405;p42"/>
          <p:cNvSpPr txBox="1"/>
          <p:nvPr/>
        </p:nvSpPr>
        <p:spPr>
          <a:xfrm>
            <a:off x="3512236" y="2688435"/>
            <a:ext cx="21009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280735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033"/>
              <a:buFont typeface="Roboto Medium"/>
              <a:buNone/>
            </a:pPr>
            <a:r>
              <a:rPr lang="en" sz="1033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Printed invite cards and QR Codes</a:t>
            </a:r>
            <a:endParaRPr/>
          </a:p>
        </p:txBody>
      </p:sp>
      <p:pic>
        <p:nvPicPr>
          <p:cNvPr id="406" name="Google Shape;406;p42" descr="W5Z1Q3GYeutCTVO5TwdbRiaolNdzEvZJit35B3cZYwyiPcrHWdvczjLEVeVqUfJY3wRZJg8P14xPkHxCE1cOhjQA5kEj2jHsczUo0sc48Jbj10qAfP3q0IBkoqbws8nvSVSNp7_5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3412" y="3177358"/>
            <a:ext cx="2427358" cy="1382824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7" name="Google Shape;407;p42"/>
          <p:cNvSpPr txBox="1"/>
          <p:nvPr/>
        </p:nvSpPr>
        <p:spPr>
          <a:xfrm>
            <a:off x="6171430" y="1132543"/>
            <a:ext cx="7980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280735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033"/>
              <a:buFont typeface="Roboto Medium"/>
              <a:buNone/>
            </a:pPr>
            <a:r>
              <a:rPr lang="en" sz="1033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Kiosk Mode</a:t>
            </a:r>
            <a:endParaRPr/>
          </a:p>
        </p:txBody>
      </p:sp>
      <p:pic>
        <p:nvPicPr>
          <p:cNvPr id="408" name="Google Shape;408;p42"/>
          <p:cNvPicPr preferRelativeResize="0"/>
          <p:nvPr/>
        </p:nvPicPr>
        <p:blipFill rotWithShape="1">
          <a:blip r:embed="rId7">
            <a:alphaModFix/>
          </a:blip>
          <a:srcRect l="34269" r="35012"/>
          <a:stretch/>
        </p:blipFill>
        <p:spPr>
          <a:xfrm>
            <a:off x="6225684" y="1621978"/>
            <a:ext cx="1452478" cy="2956003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9" name="Google Shape;409;p42"/>
          <p:cNvSpPr/>
          <p:nvPr/>
        </p:nvSpPr>
        <p:spPr>
          <a:xfrm>
            <a:off x="1361610" y="3444508"/>
            <a:ext cx="322500" cy="69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2"/>
          <p:cNvSpPr/>
          <p:nvPr/>
        </p:nvSpPr>
        <p:spPr>
          <a:xfrm>
            <a:off x="3752114" y="4267023"/>
            <a:ext cx="1303500" cy="1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 txBox="1">
            <a:spLocks noGrp="1"/>
          </p:cNvSpPr>
          <p:nvPr>
            <p:ph type="sldNum" idx="12"/>
          </p:nvPr>
        </p:nvSpPr>
        <p:spPr>
          <a:xfrm>
            <a:off x="8700422" y="4730050"/>
            <a:ext cx="2301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00529C"/>
                </a:solidFill>
              </a:rPr>
              <a:t>15</a:t>
            </a:fld>
            <a:endParaRPr/>
          </a:p>
        </p:txBody>
      </p:sp>
      <p:pic>
        <p:nvPicPr>
          <p:cNvPr id="416" name="Google Shape;416;p43" descr="Google Shape;3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267" y="395418"/>
            <a:ext cx="5022031" cy="50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3"/>
          <p:cNvSpPr txBox="1">
            <a:spLocks noGrp="1"/>
          </p:cNvSpPr>
          <p:nvPr>
            <p:ph type="title" idx="4294967295"/>
          </p:nvPr>
        </p:nvSpPr>
        <p:spPr>
          <a:xfrm>
            <a:off x="251499" y="2010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Reporting</a:t>
            </a:r>
            <a:endParaRPr/>
          </a:p>
        </p:txBody>
      </p:sp>
      <p:sp>
        <p:nvSpPr>
          <p:cNvPr id="418" name="Google Shape;418;p43"/>
          <p:cNvSpPr txBox="1"/>
          <p:nvPr/>
        </p:nvSpPr>
        <p:spPr>
          <a:xfrm>
            <a:off x="931700" y="1177300"/>
            <a:ext cx="30351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33"/>
              <a:buFont typeface="Roboto"/>
              <a:buNone/>
            </a:pPr>
            <a:r>
              <a:rPr lang="en" sz="1233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Automated customized reports </a:t>
            </a:r>
            <a:br>
              <a:rPr lang="en" sz="1233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33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(top level and location level):</a:t>
            </a:r>
            <a:endParaRPr sz="1233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33"/>
              <a:buFont typeface="Roboto"/>
              <a:buNone/>
            </a:pPr>
            <a:endParaRPr sz="1233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1C1D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Review volume</a:t>
            </a:r>
            <a:endParaRPr sz="1000"/>
          </a:p>
          <a:p>
            <a:pPr marL="0" marR="0" lvl="0" indent="-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1C1D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Aggregate ratings</a:t>
            </a:r>
            <a:endParaRPr sz="1000"/>
          </a:p>
          <a:p>
            <a:pPr marL="0" marR="0" lvl="0" indent="-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1C1D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Campaign </a:t>
            </a:r>
            <a:r>
              <a:rPr lang="en" sz="1000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r</a:t>
            </a:r>
            <a:r>
              <a:rPr lang="en" sz="1000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eports</a:t>
            </a:r>
            <a:endParaRPr sz="1000"/>
          </a:p>
          <a:p>
            <a:pPr marL="0" marR="0" lvl="0" indent="-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D1C1D"/>
              </a:buClr>
              <a:buSzPts val="1000"/>
              <a:buFont typeface="Arial"/>
              <a:buChar char="•"/>
            </a:pPr>
            <a:r>
              <a:rPr lang="en" sz="1000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Funnel </a:t>
            </a:r>
            <a:r>
              <a:rPr lang="en" sz="1000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c</a:t>
            </a:r>
            <a:r>
              <a:rPr lang="en" sz="1000" b="0" i="0" u="none" strike="noStrike" cap="none">
                <a:solidFill>
                  <a:srgbClr val="1D1C1D"/>
                </a:solidFill>
                <a:latin typeface="Roboto Medium"/>
                <a:ea typeface="Roboto Medium"/>
                <a:cs typeface="Roboto Medium"/>
                <a:sym typeface="Roboto Medium"/>
              </a:rPr>
              <a:t>lick through reports</a:t>
            </a:r>
            <a:endParaRPr sz="1000"/>
          </a:p>
        </p:txBody>
      </p:sp>
      <p:sp>
        <p:nvSpPr>
          <p:cNvPr id="419" name="Google Shape;419;p43"/>
          <p:cNvSpPr txBox="1"/>
          <p:nvPr/>
        </p:nvSpPr>
        <p:spPr>
          <a:xfrm>
            <a:off x="4432837" y="992554"/>
            <a:ext cx="16662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25141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33"/>
              <a:buFont typeface="Roboto"/>
              <a:buNone/>
            </a:pPr>
            <a:r>
              <a:rPr lang="en" sz="1233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Semantic </a:t>
            </a:r>
            <a:r>
              <a:rPr lang="en" sz="1233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233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ord </a:t>
            </a:r>
            <a:r>
              <a:rPr lang="en" sz="1233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233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loud:</a:t>
            </a:r>
            <a:endParaRPr/>
          </a:p>
        </p:txBody>
      </p:sp>
      <p:pic>
        <p:nvPicPr>
          <p:cNvPr id="420" name="Google Shape;420;p43" descr="4MaXSatINI-XL-9IBq8Uqol8PaBwODfieeDTKk2qAhu0BV9fqdB-6J2HUFFClSgq2mY2sucspvyw5cu3qekaI8BxQqUvsTQDGBCSZ4bNQ7_oLZFKC6bWhMDZXjWw2XO8UX8576g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33" y="2859982"/>
            <a:ext cx="2963648" cy="1826351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1" name="Google Shape;421;p43" descr="DAh_sZAYsG2k2nUutV7KqTCRVpjMTCPWcDl_k1uoQI1TkBd5NWQgOJT-aHxNTH7dofqtP9wxGLlBmOESd4ApiGk0bKiTIM6oeqFzZfBh71Bdl0JrEiQ68uAfhUyIzroRDH1TFMj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1086" y="1501363"/>
            <a:ext cx="3330384" cy="1835874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4"/>
          <p:cNvSpPr txBox="1"/>
          <p:nvPr/>
        </p:nvSpPr>
        <p:spPr>
          <a:xfrm>
            <a:off x="252425" y="42575"/>
            <a:ext cx="88719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Challenges You Face: </a:t>
            </a:r>
            <a:br>
              <a:rPr lang="en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Monitoring and Responding to Reviews</a:t>
            </a:r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44"/>
          <p:cNvSpPr txBox="1"/>
          <p:nvPr/>
        </p:nvSpPr>
        <p:spPr>
          <a:xfrm>
            <a:off x="344825" y="1074275"/>
            <a:ext cx="2964600" cy="3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Problem: 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need to know when a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writes a public online review about your business.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Solution: 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and your team receive an email notification when you have a new review that you need to respond to.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Experience: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are notified about the review. </a:t>
            </a:r>
            <a:endParaRPr/>
          </a:p>
          <a:p>
            <a: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team sends a positive response to resolve negative reviews and celebrate positive reviews.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feels heard and appreciated.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Other potential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customers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see that you care.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Measurement:</a:t>
            </a:r>
            <a:br>
              <a:rPr lang="en" sz="10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endParaRPr sz="1000" b="0" i="0" u="none" strike="noStrike" cap="none">
              <a:solidFill>
                <a:schemeClr val="accen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responses volume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Improved review ratings 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Higher website traffic from 3rd party review sites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8" name="Google Shape;428;p44"/>
          <p:cNvCxnSpPr/>
          <p:nvPr/>
        </p:nvCxnSpPr>
        <p:spPr>
          <a:xfrm>
            <a:off x="4252975" y="1744696"/>
            <a:ext cx="0" cy="3028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429" name="Google Shape;429;p44"/>
          <p:cNvSpPr txBox="1"/>
          <p:nvPr/>
        </p:nvSpPr>
        <p:spPr>
          <a:xfrm>
            <a:off x="4113750" y="1190200"/>
            <a:ext cx="16437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1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You’ve got a new review</a:t>
            </a:r>
            <a:endParaRPr sz="1400" b="0" i="1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30" name="Google Shape;430;p44"/>
          <p:cNvSpPr txBox="1"/>
          <p:nvPr/>
        </p:nvSpPr>
        <p:spPr>
          <a:xfrm>
            <a:off x="4348389" y="2930141"/>
            <a:ext cx="2104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1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Respond to a review</a:t>
            </a:r>
            <a:endParaRPr sz="1400" b="0" i="1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31" name="Google Shape;43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6478" y="3201373"/>
            <a:ext cx="3555181" cy="1014349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2" name="Google Shape;43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4075" y="1363575"/>
            <a:ext cx="1777824" cy="13904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4"/>
          <p:cNvSpPr/>
          <p:nvPr/>
        </p:nvSpPr>
        <p:spPr>
          <a:xfrm>
            <a:off x="4166752" y="1466348"/>
            <a:ext cx="1431900" cy="1072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7812" y="1624812"/>
            <a:ext cx="1029966" cy="75560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4"/>
          <p:cNvSpPr txBox="1"/>
          <p:nvPr/>
        </p:nvSpPr>
        <p:spPr>
          <a:xfrm>
            <a:off x="6035366" y="2600320"/>
            <a:ext cx="25437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1" u="none" strike="noStrike" cap="none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You can respond to Google and Facebook right from </a:t>
            </a:r>
            <a:r>
              <a:rPr lang="en" sz="1000" i="1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your</a:t>
            </a:r>
            <a:r>
              <a:rPr lang="en" sz="1000" b="0" i="1" u="none" strike="noStrike" cap="none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 dashboard!</a:t>
            </a:r>
            <a:endParaRPr sz="1000" b="0" i="1" u="none" strike="noStrike" cap="none">
              <a:solidFill>
                <a:schemeClr val="accent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36" name="Google Shape;436;p44"/>
          <p:cNvSpPr/>
          <p:nvPr/>
        </p:nvSpPr>
        <p:spPr>
          <a:xfrm>
            <a:off x="5832844" y="3044675"/>
            <a:ext cx="1030104" cy="895350"/>
          </a:xfrm>
          <a:custGeom>
            <a:avLst/>
            <a:gdLst/>
            <a:ahLst/>
            <a:cxnLst/>
            <a:rect l="l" t="t" r="r" b="b"/>
            <a:pathLst>
              <a:path w="62066" h="35814" extrusionOk="0">
                <a:moveTo>
                  <a:pt x="0" y="69"/>
                </a:moveTo>
                <a:lnTo>
                  <a:pt x="62066" y="0"/>
                </a:lnTo>
                <a:lnTo>
                  <a:pt x="62066" y="3581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44"/>
          <p:cNvSpPr txBox="1"/>
          <p:nvPr/>
        </p:nvSpPr>
        <p:spPr>
          <a:xfrm rot="3192">
            <a:off x="6092037" y="357125"/>
            <a:ext cx="9693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Responding</a:t>
            </a:r>
            <a:endParaRPr sz="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44"/>
          <p:cNvSpPr txBox="1"/>
          <p:nvPr/>
        </p:nvSpPr>
        <p:spPr>
          <a:xfrm rot="2634">
            <a:off x="7624025" y="367925"/>
            <a:ext cx="1174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Monitoring</a:t>
            </a:r>
            <a:br>
              <a:rPr lang="en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44"/>
          <p:cNvSpPr/>
          <p:nvPr/>
        </p:nvSpPr>
        <p:spPr>
          <a:xfrm>
            <a:off x="6778450" y="233400"/>
            <a:ext cx="572700" cy="57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4"/>
          <p:cNvSpPr/>
          <p:nvPr/>
        </p:nvSpPr>
        <p:spPr>
          <a:xfrm>
            <a:off x="8310425" y="233400"/>
            <a:ext cx="572700" cy="57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2736" y="383656"/>
            <a:ext cx="484127" cy="2721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Google Shape;442;p44"/>
          <p:cNvCxnSpPr>
            <a:stCxn id="439" idx="2"/>
          </p:cNvCxnSpPr>
          <p:nvPr/>
        </p:nvCxnSpPr>
        <p:spPr>
          <a:xfrm rot="10800000">
            <a:off x="6092050" y="519750"/>
            <a:ext cx="68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3" name="Google Shape;443;p44"/>
          <p:cNvCxnSpPr/>
          <p:nvPr/>
        </p:nvCxnSpPr>
        <p:spPr>
          <a:xfrm rot="10800000">
            <a:off x="7624025" y="519750"/>
            <a:ext cx="68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4" name="Google Shape;444;p44"/>
          <p:cNvPicPr preferRelativeResize="0"/>
          <p:nvPr/>
        </p:nvPicPr>
        <p:blipFill rotWithShape="1">
          <a:blip r:embed="rId7">
            <a:alphaModFix/>
          </a:blip>
          <a:srcRect l="6131" t="25318" r="5645" b="24720"/>
          <a:stretch/>
        </p:blipFill>
        <p:spPr>
          <a:xfrm>
            <a:off x="8352650" y="443550"/>
            <a:ext cx="484148" cy="154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5"/>
          <p:cNvSpPr txBox="1">
            <a:spLocks noGrp="1"/>
          </p:cNvSpPr>
          <p:nvPr>
            <p:ph type="title"/>
          </p:nvPr>
        </p:nvSpPr>
        <p:spPr>
          <a:xfrm>
            <a:off x="251500" y="210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Challenges You Face: </a:t>
            </a:r>
            <a:br>
              <a:rPr lang="en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Sharing Your Great Reviews</a:t>
            </a:r>
            <a:endParaRPr sz="2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45"/>
          <p:cNvSpPr txBox="1"/>
          <p:nvPr/>
        </p:nvSpPr>
        <p:spPr>
          <a:xfrm>
            <a:off x="344825" y="1151955"/>
            <a:ext cx="34644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Problem: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You need a way to use your user generated reviews as content in your marketing.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Solution: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can automatically share your best reviews on your company’s Twitter channel, Facebook feed, and stream them on your own website.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Experience:</a:t>
            </a:r>
            <a:r>
              <a:rPr lang="en" sz="10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0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Configure your sharing settings and connect your social media accounts.</a:t>
            </a:r>
            <a:endParaRPr/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team sends a positive response to resolve negative reviews and celebrate positive reviews.</a:t>
            </a:r>
            <a:endParaRPr/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Anyone who follows you on social sees your great reviews.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Measurement:</a:t>
            </a:r>
            <a:endParaRPr sz="1000" b="0" i="0" u="none" strike="noStrike" cap="none">
              <a:solidFill>
                <a:schemeClr val="accen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Increased social media followings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Improved social media engagement</a:t>
            </a:r>
            <a:endParaRPr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●"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Higher website traffic from social media</a:t>
            </a:r>
            <a:endParaRPr sz="1000" b="0" i="0" u="none" strike="noStrike" cap="none">
              <a:solidFill>
                <a:srgbClr val="1B75B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2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1" name="Google Shape;451;p45"/>
          <p:cNvCxnSpPr/>
          <p:nvPr/>
        </p:nvCxnSpPr>
        <p:spPr>
          <a:xfrm>
            <a:off x="7071825" y="2953280"/>
            <a:ext cx="733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2" name="Google Shape;452;p45"/>
          <p:cNvSpPr/>
          <p:nvPr/>
        </p:nvSpPr>
        <p:spPr>
          <a:xfrm>
            <a:off x="7529025" y="1619393"/>
            <a:ext cx="381000" cy="2609879"/>
          </a:xfrm>
          <a:custGeom>
            <a:avLst/>
            <a:gdLst/>
            <a:ahLst/>
            <a:cxnLst/>
            <a:rect l="l" t="t" r="r" b="b"/>
            <a:pathLst>
              <a:path w="15240" h="124206" extrusionOk="0">
                <a:moveTo>
                  <a:pt x="13335" y="0"/>
                </a:moveTo>
                <a:lnTo>
                  <a:pt x="0" y="0"/>
                </a:lnTo>
                <a:lnTo>
                  <a:pt x="0" y="124206"/>
                </a:lnTo>
                <a:lnTo>
                  <a:pt x="15240" y="12420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53" name="Google Shape;45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4800" y="1437705"/>
            <a:ext cx="341014" cy="341017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5"/>
          <p:cNvSpPr txBox="1"/>
          <p:nvPr/>
        </p:nvSpPr>
        <p:spPr>
          <a:xfrm>
            <a:off x="7893075" y="2689830"/>
            <a:ext cx="9525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1" u="none" strike="noStrike" cap="none" dirty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Your Website</a:t>
            </a:r>
            <a:endParaRPr sz="1100" b="0" i="1" u="none" strike="noStrike" cap="none" dirty="0">
              <a:solidFill>
                <a:schemeClr val="accen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455" name="Google Shape;45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3075" y="3915305"/>
            <a:ext cx="6191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0725" y="2105930"/>
            <a:ext cx="2449548" cy="191579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5"/>
          <p:cNvSpPr/>
          <p:nvPr/>
        </p:nvSpPr>
        <p:spPr>
          <a:xfrm>
            <a:off x="4895693" y="2261112"/>
            <a:ext cx="1958100" cy="14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45"/>
          <p:cNvPicPr preferRelativeResize="0"/>
          <p:nvPr/>
        </p:nvPicPr>
        <p:blipFill rotWithShape="1">
          <a:blip r:embed="rId6">
            <a:alphaModFix/>
          </a:blip>
          <a:srcRect l="12913" t="18879" r="2683" b="10408"/>
          <a:stretch/>
        </p:blipFill>
        <p:spPr>
          <a:xfrm>
            <a:off x="5300675" y="2649280"/>
            <a:ext cx="1160001" cy="67937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5"/>
          <p:cNvSpPr txBox="1"/>
          <p:nvPr/>
        </p:nvSpPr>
        <p:spPr>
          <a:xfrm>
            <a:off x="4885325" y="1619407"/>
            <a:ext cx="19731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1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Business shares </a:t>
            </a:r>
            <a:br>
              <a:rPr lang="en" sz="1100" b="0" i="1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1100" b="0" i="1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review on social media</a:t>
            </a:r>
            <a:endParaRPr sz="1100" b="0" i="1" u="none" strike="noStrike" cap="none">
              <a:solidFill>
                <a:schemeClr val="accen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60" name="Google Shape;460;p45"/>
          <p:cNvSpPr/>
          <p:nvPr/>
        </p:nvSpPr>
        <p:spPr>
          <a:xfrm>
            <a:off x="7862400" y="2666930"/>
            <a:ext cx="765300" cy="57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5"/>
          <p:cNvSpPr txBox="1"/>
          <p:nvPr/>
        </p:nvSpPr>
        <p:spPr>
          <a:xfrm rot="2634">
            <a:off x="7624025" y="367925"/>
            <a:ext cx="1174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Sharing</a:t>
            </a:r>
            <a:br>
              <a:rPr lang="en" sz="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45"/>
          <p:cNvSpPr/>
          <p:nvPr/>
        </p:nvSpPr>
        <p:spPr>
          <a:xfrm>
            <a:off x="8310425" y="233400"/>
            <a:ext cx="572700" cy="57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3" name="Google Shape;463;p45"/>
          <p:cNvCxnSpPr/>
          <p:nvPr/>
        </p:nvCxnSpPr>
        <p:spPr>
          <a:xfrm rot="10800000">
            <a:off x="7624025" y="519750"/>
            <a:ext cx="68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4" name="Google Shape;464;p45"/>
          <p:cNvPicPr preferRelativeResize="0"/>
          <p:nvPr/>
        </p:nvPicPr>
        <p:blipFill rotWithShape="1">
          <a:blip r:embed="rId7">
            <a:alphaModFix/>
          </a:blip>
          <a:srcRect t="26392" b="26951"/>
          <a:stretch/>
        </p:blipFill>
        <p:spPr>
          <a:xfrm>
            <a:off x="8357128" y="428541"/>
            <a:ext cx="268552" cy="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5"/>
          <p:cNvPicPr preferRelativeResize="0"/>
          <p:nvPr/>
        </p:nvPicPr>
        <p:blipFill rotWithShape="1">
          <a:blip r:embed="rId7">
            <a:alphaModFix/>
          </a:blip>
          <a:srcRect t="26392" b="26951"/>
          <a:stretch/>
        </p:blipFill>
        <p:spPr>
          <a:xfrm rot="239993">
            <a:off x="8357128" y="510192"/>
            <a:ext cx="268556" cy="7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04546" y="425852"/>
            <a:ext cx="334002" cy="18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Google Shape;471;p46"/>
          <p:cNvCxnSpPr/>
          <p:nvPr/>
        </p:nvCxnSpPr>
        <p:spPr>
          <a:xfrm rot="10800000">
            <a:off x="3675676" y="1938434"/>
            <a:ext cx="0" cy="801600"/>
          </a:xfrm>
          <a:prstGeom prst="straightConnector1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472" name="Google Shape;472;p46"/>
          <p:cNvCxnSpPr/>
          <p:nvPr/>
        </p:nvCxnSpPr>
        <p:spPr>
          <a:xfrm>
            <a:off x="5989625" y="2741032"/>
            <a:ext cx="0" cy="929400"/>
          </a:xfrm>
          <a:prstGeom prst="straightConnector1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473" name="Google Shape;473;p46"/>
          <p:cNvSpPr txBox="1">
            <a:spLocks noGrp="1"/>
          </p:cNvSpPr>
          <p:nvPr>
            <p:ph type="title"/>
          </p:nvPr>
        </p:nvSpPr>
        <p:spPr>
          <a:xfrm>
            <a:off x="327700" y="276600"/>
            <a:ext cx="85206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Timeline of an Online Review Journey</a:t>
            </a:r>
            <a:endParaRPr sz="24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4" name="Google Shape;474;p46"/>
          <p:cNvCxnSpPr/>
          <p:nvPr/>
        </p:nvCxnSpPr>
        <p:spPr>
          <a:xfrm>
            <a:off x="422000" y="2744500"/>
            <a:ext cx="8252700" cy="0"/>
          </a:xfrm>
          <a:prstGeom prst="straightConnector1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oval" w="med" len="med"/>
            <a:tailEnd type="diamond" w="med" len="med"/>
          </a:ln>
        </p:spPr>
      </p:cxnSp>
      <p:pic>
        <p:nvPicPr>
          <p:cNvPr id="475" name="Google Shape;47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4024" y="1202020"/>
            <a:ext cx="1683300" cy="1316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46"/>
          <p:cNvCxnSpPr/>
          <p:nvPr/>
        </p:nvCxnSpPr>
        <p:spPr>
          <a:xfrm>
            <a:off x="1402050" y="2738270"/>
            <a:ext cx="0" cy="749100"/>
          </a:xfrm>
          <a:prstGeom prst="straightConnector1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477" name="Google Shape;477;p46"/>
          <p:cNvCxnSpPr/>
          <p:nvPr/>
        </p:nvCxnSpPr>
        <p:spPr>
          <a:xfrm rot="10800000">
            <a:off x="1914476" y="1941208"/>
            <a:ext cx="0" cy="801600"/>
          </a:xfrm>
          <a:prstGeom prst="straightConnector1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478" name="Google Shape;478;p46"/>
          <p:cNvCxnSpPr/>
          <p:nvPr/>
        </p:nvCxnSpPr>
        <p:spPr>
          <a:xfrm>
            <a:off x="7690755" y="2735500"/>
            <a:ext cx="0" cy="501000"/>
          </a:xfrm>
          <a:prstGeom prst="straightConnector1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79" name="Google Shape;47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824" y="1204794"/>
            <a:ext cx="1683300" cy="131650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6"/>
          <p:cNvSpPr/>
          <p:nvPr/>
        </p:nvSpPr>
        <p:spPr>
          <a:xfrm>
            <a:off x="1256402" y="1304876"/>
            <a:ext cx="1356000" cy="1015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6"/>
          <p:cNvSpPr/>
          <p:nvPr/>
        </p:nvSpPr>
        <p:spPr>
          <a:xfrm>
            <a:off x="3029851" y="1308659"/>
            <a:ext cx="1345800" cy="100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46"/>
          <p:cNvPicPr preferRelativeResize="0"/>
          <p:nvPr/>
        </p:nvPicPr>
        <p:blipFill rotWithShape="1">
          <a:blip r:embed="rId4">
            <a:alphaModFix/>
          </a:blip>
          <a:srcRect l="30473" t="23191" r="14038" b="6656"/>
          <a:stretch/>
        </p:blipFill>
        <p:spPr>
          <a:xfrm>
            <a:off x="1431513" y="1357942"/>
            <a:ext cx="1005824" cy="9095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46"/>
          <p:cNvCxnSpPr/>
          <p:nvPr/>
        </p:nvCxnSpPr>
        <p:spPr>
          <a:xfrm>
            <a:off x="4177978" y="2746593"/>
            <a:ext cx="0" cy="749100"/>
          </a:xfrm>
          <a:prstGeom prst="straightConnector1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484" name="Google Shape;48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2228" y="3016466"/>
            <a:ext cx="1683300" cy="13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6"/>
          <p:cNvSpPr/>
          <p:nvPr/>
        </p:nvSpPr>
        <p:spPr>
          <a:xfrm>
            <a:off x="3524129" y="3113774"/>
            <a:ext cx="1356000" cy="1015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5766" y="3266169"/>
            <a:ext cx="944425" cy="692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959" y="3067295"/>
            <a:ext cx="732816" cy="13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0561" y="3010918"/>
            <a:ext cx="1683300" cy="131650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6"/>
          <p:cNvSpPr/>
          <p:nvPr/>
        </p:nvSpPr>
        <p:spPr>
          <a:xfrm>
            <a:off x="5336388" y="3117557"/>
            <a:ext cx="1345800" cy="100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60998" y="3269571"/>
            <a:ext cx="1096612" cy="6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9102" y="3011332"/>
            <a:ext cx="1683300" cy="131650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6"/>
          <p:cNvSpPr/>
          <p:nvPr/>
        </p:nvSpPr>
        <p:spPr>
          <a:xfrm>
            <a:off x="7044929" y="3117971"/>
            <a:ext cx="1345800" cy="100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8543" y="3290950"/>
            <a:ext cx="944424" cy="66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6"/>
          <p:cNvPicPr preferRelativeResize="0"/>
          <p:nvPr/>
        </p:nvPicPr>
        <p:blipFill rotWithShape="1">
          <a:blip r:embed="rId9">
            <a:alphaModFix/>
          </a:blip>
          <a:srcRect l="31432" t="23007" r="31704" b="22561"/>
          <a:stretch/>
        </p:blipFill>
        <p:spPr>
          <a:xfrm>
            <a:off x="3252976" y="1424484"/>
            <a:ext cx="829950" cy="78340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6"/>
          <p:cNvSpPr txBox="1"/>
          <p:nvPr/>
        </p:nvSpPr>
        <p:spPr>
          <a:xfrm>
            <a:off x="7037804" y="4156271"/>
            <a:ext cx="1356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Business shares review on social media</a:t>
            </a:r>
            <a:endParaRPr sz="8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6" name="Google Shape;496;p46"/>
          <p:cNvSpPr txBox="1"/>
          <p:nvPr/>
        </p:nvSpPr>
        <p:spPr>
          <a:xfrm>
            <a:off x="5331300" y="4161819"/>
            <a:ext cx="1356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Business responds to review on review site</a:t>
            </a:r>
            <a:endParaRPr sz="8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7" name="Google Shape;497;p46"/>
          <p:cNvSpPr txBox="1"/>
          <p:nvPr/>
        </p:nvSpPr>
        <p:spPr>
          <a:xfrm>
            <a:off x="3498483" y="4167368"/>
            <a:ext cx="1356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Business receives review notification</a:t>
            </a:r>
            <a:endParaRPr sz="8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8" name="Google Shape;498;p46"/>
          <p:cNvSpPr txBox="1"/>
          <p:nvPr/>
        </p:nvSpPr>
        <p:spPr>
          <a:xfrm>
            <a:off x="3071913" y="977461"/>
            <a:ext cx="13560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</a:t>
            </a:r>
            <a:r>
              <a:rPr lang="en" sz="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ustomer </a:t>
            </a:r>
            <a:r>
              <a:rPr lang="en" sz="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writes review</a:t>
            </a:r>
            <a:endParaRPr sz="8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9" name="Google Shape;499;p46"/>
          <p:cNvSpPr txBox="1"/>
          <p:nvPr/>
        </p:nvSpPr>
        <p:spPr>
          <a:xfrm>
            <a:off x="1170149" y="977461"/>
            <a:ext cx="16833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C</a:t>
            </a:r>
            <a:r>
              <a:rPr lang="en" sz="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ustomer</a:t>
            </a:r>
            <a:r>
              <a:rPr lang="en" sz="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visits review funnel </a:t>
            </a:r>
            <a:endParaRPr sz="8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00" name="Google Shape;500;p46"/>
          <p:cNvSpPr txBox="1"/>
          <p:nvPr/>
        </p:nvSpPr>
        <p:spPr>
          <a:xfrm>
            <a:off x="1060350" y="4213051"/>
            <a:ext cx="1356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Business asks customer for review</a:t>
            </a:r>
            <a:endParaRPr sz="800" b="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01" name="Google Shape;501;p46"/>
          <p:cNvSpPr/>
          <p:nvPr/>
        </p:nvSpPr>
        <p:spPr>
          <a:xfrm>
            <a:off x="1402050" y="2991545"/>
            <a:ext cx="674275" cy="414925"/>
          </a:xfrm>
          <a:custGeom>
            <a:avLst/>
            <a:gdLst/>
            <a:ahLst/>
            <a:cxnLst/>
            <a:rect l="l" t="t" r="r" b="b"/>
            <a:pathLst>
              <a:path w="26971" h="16597" extrusionOk="0">
                <a:moveTo>
                  <a:pt x="0" y="0"/>
                </a:moveTo>
                <a:lnTo>
                  <a:pt x="26971" y="0"/>
                </a:lnTo>
                <a:lnTo>
                  <a:pt x="26971" y="16597"/>
                </a:lnTo>
              </a:path>
            </a:pathLst>
          </a:cu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502" name="Google Shape;502;p46"/>
          <p:cNvPicPr preferRelativeResize="0"/>
          <p:nvPr/>
        </p:nvPicPr>
        <p:blipFill rotWithShape="1">
          <a:blip r:embed="rId10">
            <a:alphaModFix/>
          </a:blip>
          <a:srcRect t="2262" b="2272"/>
          <a:stretch/>
        </p:blipFill>
        <p:spPr>
          <a:xfrm>
            <a:off x="1628375" y="3097120"/>
            <a:ext cx="732825" cy="1256882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6"/>
          <p:cNvSpPr txBox="1"/>
          <p:nvPr/>
        </p:nvSpPr>
        <p:spPr>
          <a:xfrm rot="5400000">
            <a:off x="-139151" y="1709334"/>
            <a:ext cx="11577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Cust</a:t>
            </a:r>
            <a:r>
              <a:rPr lang="en" sz="180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o</a:t>
            </a:r>
            <a:r>
              <a:rPr lang="en" sz="18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mer </a:t>
            </a:r>
            <a:endParaRPr sz="1800" b="0" i="0" u="none" strike="noStrike" cap="none">
              <a:solidFill>
                <a:schemeClr val="accen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04" name="Google Shape;504;p46"/>
          <p:cNvSpPr txBox="1"/>
          <p:nvPr/>
        </p:nvSpPr>
        <p:spPr>
          <a:xfrm rot="5400000">
            <a:off x="-63255" y="3481827"/>
            <a:ext cx="10059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Business</a:t>
            </a:r>
            <a:endParaRPr sz="1800" b="0" i="0" u="none" strike="noStrike" cap="none">
              <a:solidFill>
                <a:schemeClr val="accen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8"/>
          <p:cNvSpPr/>
          <p:nvPr/>
        </p:nvSpPr>
        <p:spPr>
          <a:xfrm>
            <a:off x="4742989" y="0"/>
            <a:ext cx="4405435" cy="5143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48"/>
          <p:cNvSpPr/>
          <p:nvPr/>
        </p:nvSpPr>
        <p:spPr>
          <a:xfrm>
            <a:off x="1904" y="-1"/>
            <a:ext cx="4752601" cy="5143501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48" descr="Google Shape;17;p4"/>
          <p:cNvPicPr preferRelativeResize="0"/>
          <p:nvPr/>
        </p:nvPicPr>
        <p:blipFill rotWithShape="1">
          <a:blip r:embed="rId3">
            <a:alphaModFix/>
          </a:blip>
          <a:srcRect r="48048"/>
          <a:stretch/>
        </p:blipFill>
        <p:spPr>
          <a:xfrm>
            <a:off x="509" y="0"/>
            <a:ext cx="474979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8"/>
          <p:cNvSpPr txBox="1"/>
          <p:nvPr/>
        </p:nvSpPr>
        <p:spPr>
          <a:xfrm>
            <a:off x="354059" y="2322828"/>
            <a:ext cx="3641578" cy="49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3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Only $120 Per Month!</a:t>
            </a:r>
            <a:endParaRPr sz="2733" b="0" i="0" u="none" strike="noStrike" cap="none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27" name="Google Shape;527;p48" descr="Cele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7791" y="629201"/>
            <a:ext cx="4610132" cy="405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/>
          <p:nvPr/>
        </p:nvSpPr>
        <p:spPr>
          <a:xfrm>
            <a:off x="4751456" y="-1"/>
            <a:ext cx="4405435" cy="5143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0"/>
          <p:cNvSpPr/>
          <p:nvPr/>
        </p:nvSpPr>
        <p:spPr>
          <a:xfrm>
            <a:off x="1904" y="-1"/>
            <a:ext cx="4752601" cy="5143501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30" descr="Google Shape;17;p4"/>
          <p:cNvPicPr preferRelativeResize="0"/>
          <p:nvPr/>
        </p:nvPicPr>
        <p:blipFill rotWithShape="1">
          <a:blip r:embed="rId3">
            <a:alphaModFix/>
          </a:blip>
          <a:srcRect r="48048"/>
          <a:stretch/>
        </p:blipFill>
        <p:spPr>
          <a:xfrm>
            <a:off x="509" y="0"/>
            <a:ext cx="474979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0"/>
          <p:cNvSpPr txBox="1"/>
          <p:nvPr/>
        </p:nvSpPr>
        <p:spPr>
          <a:xfrm>
            <a:off x="381103" y="2119625"/>
            <a:ext cx="37317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33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Why Online </a:t>
            </a:r>
            <a:br>
              <a:rPr lang="en" sz="2733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2733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Reviews Matter?</a:t>
            </a:r>
            <a:endParaRPr dirty="0"/>
          </a:p>
        </p:txBody>
      </p:sp>
      <p:pic>
        <p:nvPicPr>
          <p:cNvPr id="128" name="Google Shape;128;p30" descr="Artboard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8738" y="-517852"/>
            <a:ext cx="6179204" cy="6179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0"/>
          <p:cNvSpPr txBox="1">
            <a:spLocks noGrp="1"/>
          </p:cNvSpPr>
          <p:nvPr>
            <p:ph type="title"/>
          </p:nvPr>
        </p:nvSpPr>
        <p:spPr>
          <a:xfrm>
            <a:off x="0" y="1003450"/>
            <a:ext cx="91440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90500" lvl="0" indent="0" algn="ctr" rtl="0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 dirty="0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Thank you &amp; Questions?</a:t>
            </a:r>
            <a:endParaRPr sz="4800" b="0" i="0" u="none" strike="noStrike" cap="none" dirty="0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44" name="Google Shape;544;p50"/>
          <p:cNvSpPr txBox="1">
            <a:spLocks noGrp="1"/>
          </p:cNvSpPr>
          <p:nvPr>
            <p:ph type="body" idx="1"/>
          </p:nvPr>
        </p:nvSpPr>
        <p:spPr>
          <a:xfrm>
            <a:off x="342900" y="3225300"/>
            <a:ext cx="8300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190500" lvl="0" indent="0" algn="ctr" rtl="0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i="1" dirty="0">
                <a:solidFill>
                  <a:srgbClr val="FFFFFF"/>
                </a:solidFill>
              </a:rPr>
              <a:t>SmartSiteServices.com</a:t>
            </a:r>
            <a:endParaRPr i="1" dirty="0">
              <a:solidFill>
                <a:srgbClr val="FFFFFF"/>
              </a:solidFill>
            </a:endParaRPr>
          </a:p>
          <a:p>
            <a:pPr marL="0" marR="190500" lvl="0" indent="0" algn="ctr" rtl="0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i="1" dirty="0">
                <a:solidFill>
                  <a:srgbClr val="FFFFFF"/>
                </a:solidFill>
              </a:rPr>
              <a:t>+1 (248) 270-5372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90500" lvl="0" indent="0" algn="ctr" rtl="0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1"/>
          <p:cNvPicPr preferRelativeResize="0"/>
          <p:nvPr/>
        </p:nvPicPr>
        <p:blipFill rotWithShape="1">
          <a:blip r:embed="rId3">
            <a:alphaModFix amt="10000"/>
          </a:blip>
          <a:srcRect l="22204" r="21918"/>
          <a:stretch/>
        </p:blipFill>
        <p:spPr>
          <a:xfrm>
            <a:off x="5535450" y="1312650"/>
            <a:ext cx="1865999" cy="187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1"/>
          <p:cNvPicPr preferRelativeResize="0"/>
          <p:nvPr/>
        </p:nvPicPr>
        <p:blipFill rotWithShape="1">
          <a:blip r:embed="rId4">
            <a:alphaModFix amt="12000"/>
          </a:blip>
          <a:srcRect/>
          <a:stretch/>
        </p:blipFill>
        <p:spPr>
          <a:xfrm>
            <a:off x="1165575" y="1312651"/>
            <a:ext cx="3408773" cy="191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>
            <a:off x="2464874" y="1816700"/>
            <a:ext cx="101791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 dirty="0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97%</a:t>
            </a:r>
            <a:endParaRPr sz="3600" b="0" i="0" u="none" strike="noStrike" cap="none" dirty="0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2"/>
          </p:nvPr>
        </p:nvSpPr>
        <p:spPr>
          <a:xfrm>
            <a:off x="6340275" y="1816700"/>
            <a:ext cx="991038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 dirty="0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84%</a:t>
            </a:r>
            <a:endParaRPr sz="3600" b="0" i="0" u="none" strike="noStrike" cap="none" dirty="0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7" name="Google Shape;137;p31"/>
          <p:cNvSpPr txBox="1"/>
          <p:nvPr/>
        </p:nvSpPr>
        <p:spPr>
          <a:xfrm>
            <a:off x="5358213" y="3708475"/>
            <a:ext cx="19731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1B75BB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7</a:t>
            </a:r>
            <a:r>
              <a:rPr lang="en" sz="2400" b="0" i="0" u="none" strike="noStrike" cap="none">
                <a:solidFill>
                  <a:srgbClr val="1B75BB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 out of 10</a:t>
            </a:r>
            <a:r>
              <a:rPr lang="en" sz="2400" b="0" i="0" u="none" strike="noStrike" cap="none">
                <a:solidFill>
                  <a:srgbClr val="26313D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br>
              <a:rPr lang="en" sz="1800" b="0" i="0" u="none" strike="noStrike" cap="none">
                <a:solidFill>
                  <a:srgbClr val="26313D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000" b="0" i="0" u="none" strike="noStrike" cap="none">
                <a:solidFill>
                  <a:srgbClr val="26313D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consumers will leave a review when asked to do so.</a:t>
            </a:r>
            <a:endParaRPr sz="1000" b="0" i="0" u="none" strike="noStrike" cap="non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8" name="Google Shape;138;p31"/>
          <p:cNvPicPr preferRelativeResize="0"/>
          <p:nvPr/>
        </p:nvPicPr>
        <p:blipFill rotWithShape="1">
          <a:blip r:embed="rId5">
            <a:alphaModFix/>
          </a:blip>
          <a:srcRect l="38494" r="38697"/>
          <a:stretch/>
        </p:blipFill>
        <p:spPr>
          <a:xfrm flipH="1">
            <a:off x="3630810" y="3745475"/>
            <a:ext cx="381181" cy="8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1"/>
          <p:cNvPicPr preferRelativeResize="0"/>
          <p:nvPr/>
        </p:nvPicPr>
        <p:blipFill rotWithShape="1">
          <a:blip r:embed="rId5">
            <a:alphaModFix/>
          </a:blip>
          <a:srcRect l="38494" r="38697"/>
          <a:stretch/>
        </p:blipFill>
        <p:spPr>
          <a:xfrm flipH="1">
            <a:off x="3249634" y="3745475"/>
            <a:ext cx="381181" cy="8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1"/>
          <p:cNvPicPr preferRelativeResize="0"/>
          <p:nvPr/>
        </p:nvPicPr>
        <p:blipFill rotWithShape="1">
          <a:blip r:embed="rId5">
            <a:alphaModFix/>
          </a:blip>
          <a:srcRect l="38494" r="38697"/>
          <a:stretch/>
        </p:blipFill>
        <p:spPr>
          <a:xfrm flipH="1">
            <a:off x="2868458" y="3745475"/>
            <a:ext cx="381181" cy="8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1"/>
          <p:cNvPicPr preferRelativeResize="0"/>
          <p:nvPr/>
        </p:nvPicPr>
        <p:blipFill rotWithShape="1">
          <a:blip r:embed="rId5">
            <a:alphaModFix/>
          </a:blip>
          <a:srcRect l="38494" r="38697"/>
          <a:stretch/>
        </p:blipFill>
        <p:spPr>
          <a:xfrm flipH="1">
            <a:off x="2487283" y="3745475"/>
            <a:ext cx="381181" cy="8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1"/>
          <p:cNvPicPr preferRelativeResize="0"/>
          <p:nvPr/>
        </p:nvPicPr>
        <p:blipFill rotWithShape="1">
          <a:blip r:embed="rId5">
            <a:alphaModFix/>
          </a:blip>
          <a:srcRect l="38494" r="38697"/>
          <a:stretch/>
        </p:blipFill>
        <p:spPr>
          <a:xfrm flipH="1">
            <a:off x="2106107" y="3745475"/>
            <a:ext cx="381181" cy="8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1"/>
          <p:cNvPicPr preferRelativeResize="0"/>
          <p:nvPr/>
        </p:nvPicPr>
        <p:blipFill rotWithShape="1">
          <a:blip r:embed="rId5">
            <a:alphaModFix/>
          </a:blip>
          <a:srcRect l="38494" r="38697"/>
          <a:stretch/>
        </p:blipFill>
        <p:spPr>
          <a:xfrm flipH="1">
            <a:off x="1724924" y="3745486"/>
            <a:ext cx="381181" cy="8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1"/>
          <p:cNvPicPr preferRelativeResize="0"/>
          <p:nvPr/>
        </p:nvPicPr>
        <p:blipFill rotWithShape="1">
          <a:blip r:embed="rId5">
            <a:alphaModFix/>
          </a:blip>
          <a:srcRect l="38494" r="38697"/>
          <a:stretch/>
        </p:blipFill>
        <p:spPr>
          <a:xfrm flipH="1">
            <a:off x="1343749" y="3745486"/>
            <a:ext cx="381181" cy="8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1"/>
          <p:cNvPicPr preferRelativeResize="0"/>
          <p:nvPr/>
        </p:nvPicPr>
        <p:blipFill rotWithShape="1">
          <a:blip r:embed="rId6">
            <a:alphaModFix/>
          </a:blip>
          <a:srcRect l="38595" r="38597"/>
          <a:stretch/>
        </p:blipFill>
        <p:spPr>
          <a:xfrm flipH="1">
            <a:off x="4792760" y="3745486"/>
            <a:ext cx="381165" cy="8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1"/>
          <p:cNvPicPr preferRelativeResize="0"/>
          <p:nvPr/>
        </p:nvPicPr>
        <p:blipFill rotWithShape="1">
          <a:blip r:embed="rId6">
            <a:alphaModFix/>
          </a:blip>
          <a:srcRect l="38595" r="38597"/>
          <a:stretch/>
        </p:blipFill>
        <p:spPr>
          <a:xfrm flipH="1">
            <a:off x="4402367" y="3745486"/>
            <a:ext cx="381165" cy="88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1"/>
          <p:cNvPicPr preferRelativeResize="0"/>
          <p:nvPr/>
        </p:nvPicPr>
        <p:blipFill rotWithShape="1">
          <a:blip r:embed="rId6">
            <a:alphaModFix/>
          </a:blip>
          <a:srcRect l="38595" r="38597"/>
          <a:stretch/>
        </p:blipFill>
        <p:spPr>
          <a:xfrm flipH="1">
            <a:off x="4011973" y="3745486"/>
            <a:ext cx="381165" cy="88484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 txBox="1"/>
          <p:nvPr/>
        </p:nvSpPr>
        <p:spPr>
          <a:xfrm>
            <a:off x="2445325" y="2393900"/>
            <a:ext cx="1414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consumers read reviews for local businesses</a:t>
            </a:r>
            <a:endParaRPr sz="10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31"/>
          <p:cNvSpPr txBox="1"/>
          <p:nvPr/>
        </p:nvSpPr>
        <p:spPr>
          <a:xfrm>
            <a:off x="6340275" y="2349400"/>
            <a:ext cx="1616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 consumers trust online reviews as much as recommendations from friends or family</a:t>
            </a:r>
            <a:endParaRPr sz="1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" name="Google Shape;150;p31"/>
          <p:cNvCxnSpPr/>
          <p:nvPr/>
        </p:nvCxnSpPr>
        <p:spPr>
          <a:xfrm rot="10800000">
            <a:off x="2673125" y="3453200"/>
            <a:ext cx="3531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327700" y="285150"/>
            <a:ext cx="85206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Online Reviews Matter to Consumers</a:t>
            </a:r>
            <a:endParaRPr sz="24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31"/>
          <p:cNvPicPr preferRelativeResize="0"/>
          <p:nvPr/>
        </p:nvPicPr>
        <p:blipFill rotWithShape="1">
          <a:blip r:embed="rId7">
            <a:alphaModFix/>
          </a:blip>
          <a:srcRect l="33573" t="26019" r="32879" b="23941"/>
          <a:stretch/>
        </p:blipFill>
        <p:spPr>
          <a:xfrm>
            <a:off x="5149000" y="1904675"/>
            <a:ext cx="1055127" cy="88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/>
          <p:cNvPicPr preferRelativeResize="0"/>
          <p:nvPr/>
        </p:nvPicPr>
        <p:blipFill rotWithShape="1">
          <a:blip r:embed="rId8">
            <a:alphaModFix/>
          </a:blip>
          <a:srcRect l="27897" t="15453" r="29088" b="7817"/>
          <a:stretch/>
        </p:blipFill>
        <p:spPr>
          <a:xfrm>
            <a:off x="1343751" y="1866162"/>
            <a:ext cx="920652" cy="92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/>
        </p:nvSpPr>
        <p:spPr>
          <a:xfrm>
            <a:off x="342900" y="1037950"/>
            <a:ext cx="6790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Online content influences behavior, because consumers research your business.</a:t>
            </a:r>
            <a:endParaRPr sz="1200" b="0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7AB09F8-1174-4646-9257-BB16EF03E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465" y="2510807"/>
            <a:ext cx="2479431" cy="1421499"/>
          </a:xfrm>
          <a:prstGeom prst="rect">
            <a:avLst/>
          </a:prstGeom>
        </p:spPr>
      </p:pic>
      <p:sp>
        <p:nvSpPr>
          <p:cNvPr id="159" name="Google Shape;159;p32"/>
          <p:cNvSpPr/>
          <p:nvPr/>
        </p:nvSpPr>
        <p:spPr>
          <a:xfrm>
            <a:off x="4809075" y="1516200"/>
            <a:ext cx="3207600" cy="4167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2"/>
          <p:cNvSpPr/>
          <p:nvPr/>
        </p:nvSpPr>
        <p:spPr>
          <a:xfrm>
            <a:off x="894975" y="1516200"/>
            <a:ext cx="3606000" cy="3480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4823850" y="1531200"/>
            <a:ext cx="3180600" cy="2466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327700" y="285150"/>
            <a:ext cx="85206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Online Reviews Matter to </a:t>
            </a:r>
            <a:r>
              <a:rPr lang="en" sz="2400" b="1" i="1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YOUR</a:t>
            </a:r>
            <a:r>
              <a:rPr lang="en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Business</a:t>
            </a:r>
            <a:endParaRPr sz="24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1"/>
          </p:nvPr>
        </p:nvSpPr>
        <p:spPr>
          <a:xfrm>
            <a:off x="4823850" y="1516200"/>
            <a:ext cx="31806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Negative reviews hurt your reputation</a:t>
            </a:r>
            <a:endParaRPr sz="10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4" name="Google Shape;164;p32"/>
          <p:cNvSpPr txBox="1"/>
          <p:nvPr/>
        </p:nvSpPr>
        <p:spPr>
          <a:xfrm>
            <a:off x="5009475" y="2095675"/>
            <a:ext cx="31806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40 positive experiences </a:t>
            </a: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undo</a:t>
            </a:r>
            <a:r>
              <a:rPr lang="en" sz="14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br>
              <a:rPr lang="en" sz="14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1400" b="0" i="0" u="none" strike="noStrike" cap="none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rPr>
              <a:t>1 negative review</a:t>
            </a:r>
            <a:endParaRPr sz="1400" b="0" i="0" u="none" strike="noStrike" cap="none">
              <a:solidFill>
                <a:srgbClr val="A61C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5" name="Google Shape;165;p32"/>
          <p:cNvSpPr/>
          <p:nvPr/>
        </p:nvSpPr>
        <p:spPr>
          <a:xfrm>
            <a:off x="909300" y="1653150"/>
            <a:ext cx="3577500" cy="1365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2"/>
          <p:cNvSpPr txBox="1">
            <a:spLocks noGrp="1"/>
          </p:cNvSpPr>
          <p:nvPr>
            <p:ph type="body" idx="2"/>
          </p:nvPr>
        </p:nvSpPr>
        <p:spPr>
          <a:xfrm>
            <a:off x="909350" y="1551600"/>
            <a:ext cx="3577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Positive Review = new consumers and boost revenue</a:t>
            </a:r>
            <a:endParaRPr sz="10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875925" y="3345000"/>
            <a:ext cx="3635100" cy="3480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1146500" y="2542050"/>
            <a:ext cx="33543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Each star increase leads to a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br>
              <a:rPr lang="en" sz="14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4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9% revenue increase </a:t>
            </a:r>
            <a:r>
              <a:rPr lang="en"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a restaurant</a:t>
            </a:r>
            <a:endParaRPr sz="1400" b="0" i="0" u="none" strike="noStrike" cap="none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32"/>
          <p:cNvSpPr/>
          <p:nvPr/>
        </p:nvSpPr>
        <p:spPr>
          <a:xfrm>
            <a:off x="890050" y="3417275"/>
            <a:ext cx="3606000" cy="1365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3"/>
          </p:nvPr>
        </p:nvSpPr>
        <p:spPr>
          <a:xfrm>
            <a:off x="875925" y="3349500"/>
            <a:ext cx="36249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How you respond to reviews matters to potential customers </a:t>
            </a:r>
            <a:endParaRPr sz="10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2469275" y="3723450"/>
            <a:ext cx="2135400" cy="1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75BB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89% of consumers</a:t>
            </a: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read businesses’ responses to reviews</a:t>
            </a:r>
            <a:endParaRPr sz="1400" b="0" i="0" u="none" strike="noStrike" cap="none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 rotWithShape="1">
          <a:blip r:embed="rId4">
            <a:alphaModFix/>
          </a:blip>
          <a:srcRect l="30191" t="23788" r="29967" b="21457"/>
          <a:stretch/>
        </p:blipFill>
        <p:spPr>
          <a:xfrm>
            <a:off x="1101950" y="3842037"/>
            <a:ext cx="1162930" cy="8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2875" y="1930250"/>
            <a:ext cx="582275" cy="5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 txBox="1"/>
          <p:nvPr/>
        </p:nvSpPr>
        <p:spPr>
          <a:xfrm>
            <a:off x="1162575" y="2075625"/>
            <a:ext cx="22818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"/>
              <a:buChar char="+"/>
            </a:pPr>
            <a:r>
              <a:rPr lang="en" sz="36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   = $</a:t>
            </a:r>
            <a:endParaRPr sz="3600" b="0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342900" y="1037950"/>
            <a:ext cx="6790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Greater quantity, better quality, and review recency all matter</a:t>
            </a:r>
            <a:endParaRPr sz="1200" b="0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824" y="518513"/>
            <a:ext cx="5301350" cy="530137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/>
          <p:nvPr/>
        </p:nvSpPr>
        <p:spPr>
          <a:xfrm>
            <a:off x="2640000" y="3762650"/>
            <a:ext cx="857700" cy="8577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1378800" y="2167200"/>
            <a:ext cx="822600" cy="822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2761" y="4035674"/>
            <a:ext cx="617097" cy="34694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342900" y="288550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Online Review Challenges That You Face </a:t>
            </a:r>
            <a:endParaRPr sz="24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0" name="Google Shape;200;p33"/>
          <p:cNvSpPr/>
          <p:nvPr/>
        </p:nvSpPr>
        <p:spPr>
          <a:xfrm>
            <a:off x="6493800" y="2195888"/>
            <a:ext cx="839100" cy="839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3"/>
          <p:cNvPicPr preferRelativeResize="0"/>
          <p:nvPr/>
        </p:nvPicPr>
        <p:blipFill rotWithShape="1">
          <a:blip r:embed="rId5">
            <a:alphaModFix/>
          </a:blip>
          <a:srcRect l="22219" r="21039"/>
          <a:stretch/>
        </p:blipFill>
        <p:spPr>
          <a:xfrm>
            <a:off x="1561939" y="2242873"/>
            <a:ext cx="456430" cy="4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 rot="3299">
            <a:off x="539687" y="1818975"/>
            <a:ext cx="2500801" cy="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Generating New Reviews</a:t>
            </a:r>
            <a:endParaRPr sz="14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6359" y="2753834"/>
            <a:ext cx="58680" cy="5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/>
          <p:nvPr/>
        </p:nvSpPr>
        <p:spPr>
          <a:xfrm>
            <a:off x="3936300" y="2202350"/>
            <a:ext cx="822600" cy="822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0809" y="2695147"/>
            <a:ext cx="58680" cy="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9486" y="2759429"/>
            <a:ext cx="58680" cy="5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 rot="2210">
            <a:off x="3180750" y="1818525"/>
            <a:ext cx="23337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Improving Your Reviews</a:t>
            </a:r>
            <a:endParaRPr sz="14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7">
            <a:alphaModFix/>
          </a:blip>
          <a:srcRect l="6131" t="25318" r="5645" b="24720"/>
          <a:stretch/>
        </p:blipFill>
        <p:spPr>
          <a:xfrm>
            <a:off x="6580149" y="2519085"/>
            <a:ext cx="666330" cy="21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/>
          <p:nvPr/>
        </p:nvSpPr>
        <p:spPr>
          <a:xfrm rot="2586">
            <a:off x="5916412" y="1818525"/>
            <a:ext cx="1993801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Monitoring New Reviews</a:t>
            </a:r>
            <a:endParaRPr sz="14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 rot="4527">
            <a:off x="1990008" y="3389925"/>
            <a:ext cx="2050502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Responding to Reviews</a:t>
            </a:r>
            <a:endParaRPr sz="14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5195579" y="3780196"/>
            <a:ext cx="822600" cy="8226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 rotWithShape="1">
          <a:blip r:embed="rId8">
            <a:alphaModFix/>
          </a:blip>
          <a:srcRect l="5503" t="26392" r="5440" b="26951"/>
          <a:stretch/>
        </p:blipFill>
        <p:spPr>
          <a:xfrm>
            <a:off x="4020959" y="2519221"/>
            <a:ext cx="653283" cy="19243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/>
        </p:nvSpPr>
        <p:spPr>
          <a:xfrm rot="5169">
            <a:off x="4708974" y="3389925"/>
            <a:ext cx="1795802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Sharing Reviews</a:t>
            </a:r>
            <a:endParaRPr sz="14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8">
            <a:alphaModFix/>
          </a:blip>
          <a:srcRect t="26392" b="26951"/>
          <a:stretch/>
        </p:blipFill>
        <p:spPr>
          <a:xfrm>
            <a:off x="5301067" y="4092570"/>
            <a:ext cx="343264" cy="9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8">
            <a:alphaModFix/>
          </a:blip>
          <a:srcRect t="26392" b="26951"/>
          <a:stretch/>
        </p:blipFill>
        <p:spPr>
          <a:xfrm rot="239976">
            <a:off x="5301067" y="4196933"/>
            <a:ext cx="343265" cy="9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89497" y="4089132"/>
            <a:ext cx="426919" cy="24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2457" y="2839445"/>
            <a:ext cx="58680" cy="5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8450" y="2855543"/>
            <a:ext cx="58680" cy="5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/>
          <p:nvPr/>
        </p:nvSpPr>
        <p:spPr>
          <a:xfrm rot="3350">
            <a:off x="342898" y="1042100"/>
            <a:ext cx="6772803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5 key reputation pillars that shape how your consumers see you online.</a:t>
            </a:r>
            <a:endParaRPr sz="1200" b="0" i="0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0" name="Google Shape;220;p33"/>
          <p:cNvSpPr/>
          <p:nvPr/>
        </p:nvSpPr>
        <p:spPr>
          <a:xfrm>
            <a:off x="1643756" y="1455130"/>
            <a:ext cx="292800" cy="29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/>
          </a:p>
        </p:txBody>
      </p:sp>
      <p:sp>
        <p:nvSpPr>
          <p:cNvPr id="221" name="Google Shape;221;p33"/>
          <p:cNvSpPr/>
          <p:nvPr/>
        </p:nvSpPr>
        <p:spPr>
          <a:xfrm>
            <a:off x="4167174" y="1479000"/>
            <a:ext cx="292800" cy="29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2" name="Google Shape;222;p33"/>
          <p:cNvSpPr/>
          <p:nvPr/>
        </p:nvSpPr>
        <p:spPr>
          <a:xfrm>
            <a:off x="6766977" y="1479005"/>
            <a:ext cx="292800" cy="29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3" name="Google Shape;223;p33"/>
          <p:cNvSpPr/>
          <p:nvPr/>
        </p:nvSpPr>
        <p:spPr>
          <a:xfrm>
            <a:off x="2868924" y="3104363"/>
            <a:ext cx="292800" cy="29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4" name="Google Shape;224;p33"/>
          <p:cNvSpPr/>
          <p:nvPr/>
        </p:nvSpPr>
        <p:spPr>
          <a:xfrm>
            <a:off x="5400414" y="3076278"/>
            <a:ext cx="292800" cy="29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251500" y="526175"/>
            <a:ext cx="85206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What are Online Reviews?</a:t>
            </a:r>
            <a:endParaRPr sz="24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  </a:t>
            </a:r>
            <a:endParaRPr sz="24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1818363" y="1828800"/>
            <a:ext cx="39480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Name</a:t>
            </a:r>
            <a:endParaRPr sz="800" b="0" i="1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3930975" y="1828788"/>
            <a:ext cx="89610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Content of Review</a:t>
            </a:r>
            <a:endParaRPr sz="800" b="0" i="1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2693388" y="1828800"/>
            <a:ext cx="896100" cy="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Review Rating</a:t>
            </a:r>
            <a:endParaRPr sz="800" b="0" i="1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342900" y="1037950"/>
            <a:ext cx="6790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Online reviews are how consumers are able to provide feedback for businesses on the internet.</a:t>
            </a:r>
            <a:endParaRPr sz="12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4850" y="4267575"/>
            <a:ext cx="334149" cy="33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34"/>
          <p:cNvCxnSpPr/>
          <p:nvPr/>
        </p:nvCxnSpPr>
        <p:spPr>
          <a:xfrm rot="10800000">
            <a:off x="4617700" y="4103475"/>
            <a:ext cx="0" cy="9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6" name="Google Shape;236;p34"/>
          <p:cNvPicPr preferRelativeResize="0"/>
          <p:nvPr/>
        </p:nvPicPr>
        <p:blipFill rotWithShape="1">
          <a:blip r:embed="rId4">
            <a:alphaModFix/>
          </a:blip>
          <a:srcRect t="30733" b="32022"/>
          <a:stretch/>
        </p:blipFill>
        <p:spPr>
          <a:xfrm>
            <a:off x="1241287" y="4267800"/>
            <a:ext cx="896100" cy="3337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34"/>
          <p:cNvCxnSpPr>
            <a:stCxn id="236" idx="0"/>
          </p:cNvCxnSpPr>
          <p:nvPr/>
        </p:nvCxnSpPr>
        <p:spPr>
          <a:xfrm rot="10800000">
            <a:off x="1689337" y="4183800"/>
            <a:ext cx="0" cy="8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8" name="Google Shape;238;p34"/>
          <p:cNvPicPr preferRelativeResize="0"/>
          <p:nvPr/>
        </p:nvPicPr>
        <p:blipFill rotWithShape="1">
          <a:blip r:embed="rId5">
            <a:alphaModFix/>
          </a:blip>
          <a:srcRect l="22593" t="3364" r="23146" b="4949"/>
          <a:stretch/>
        </p:blipFill>
        <p:spPr>
          <a:xfrm>
            <a:off x="6244652" y="1962311"/>
            <a:ext cx="2253552" cy="214103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/>
          <p:nvPr/>
        </p:nvSpPr>
        <p:spPr>
          <a:xfrm>
            <a:off x="7654646" y="2650677"/>
            <a:ext cx="902400" cy="902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6316063" y="1770250"/>
            <a:ext cx="2157600" cy="1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rgbClr val="1B75BB"/>
                </a:solidFill>
                <a:latin typeface="Roboto Black"/>
                <a:ea typeface="Roboto Black"/>
                <a:cs typeface="Roboto Black"/>
                <a:sym typeface="Roboto Black"/>
              </a:rPr>
              <a:t>Review on Website</a:t>
            </a:r>
            <a:endParaRPr sz="800" b="0" i="1" u="none" strike="noStrike" cap="none">
              <a:solidFill>
                <a:srgbClr val="1B75BB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41" name="Google Shape;24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48238" y="2389450"/>
            <a:ext cx="3738923" cy="210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80125" y="2389450"/>
            <a:ext cx="3738923" cy="2102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/>
          <p:nvPr/>
        </p:nvSpPr>
        <p:spPr>
          <a:xfrm>
            <a:off x="952325" y="2020650"/>
            <a:ext cx="1044192" cy="1051925"/>
          </a:xfrm>
          <a:custGeom>
            <a:avLst/>
            <a:gdLst/>
            <a:ahLst/>
            <a:cxnLst/>
            <a:rect l="l" t="t" r="r" b="b"/>
            <a:pathLst>
              <a:path w="43314" h="42077" extrusionOk="0">
                <a:moveTo>
                  <a:pt x="43314" y="0"/>
                </a:moveTo>
                <a:lnTo>
                  <a:pt x="43314" y="17945"/>
                </a:lnTo>
                <a:lnTo>
                  <a:pt x="0" y="17945"/>
                </a:lnTo>
                <a:lnTo>
                  <a:pt x="0" y="42077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34"/>
          <p:cNvSpPr/>
          <p:nvPr/>
        </p:nvSpPr>
        <p:spPr>
          <a:xfrm>
            <a:off x="2035175" y="2020650"/>
            <a:ext cx="1635850" cy="839186"/>
          </a:xfrm>
          <a:custGeom>
            <a:avLst/>
            <a:gdLst/>
            <a:ahLst/>
            <a:cxnLst/>
            <a:rect l="l" t="t" r="r" b="b"/>
            <a:pathLst>
              <a:path w="65434" h="33104" extrusionOk="0">
                <a:moveTo>
                  <a:pt x="0" y="0"/>
                </a:moveTo>
                <a:lnTo>
                  <a:pt x="0" y="18408"/>
                </a:lnTo>
                <a:lnTo>
                  <a:pt x="65434" y="18408"/>
                </a:lnTo>
                <a:lnTo>
                  <a:pt x="65434" y="33104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245" name="Google Shape;245;p34"/>
          <p:cNvCxnSpPr/>
          <p:nvPr/>
        </p:nvCxnSpPr>
        <p:spPr>
          <a:xfrm>
            <a:off x="4409700" y="2047725"/>
            <a:ext cx="0" cy="1141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6" name="Google Shape;246;p34"/>
          <p:cNvSpPr/>
          <p:nvPr/>
        </p:nvSpPr>
        <p:spPr>
          <a:xfrm>
            <a:off x="2250000" y="2047725"/>
            <a:ext cx="2115425" cy="1413489"/>
          </a:xfrm>
          <a:custGeom>
            <a:avLst/>
            <a:gdLst/>
            <a:ahLst/>
            <a:cxnLst/>
            <a:rect l="l" t="t" r="r" b="b"/>
            <a:pathLst>
              <a:path w="84617" h="52905" extrusionOk="0">
                <a:moveTo>
                  <a:pt x="84617" y="0"/>
                </a:moveTo>
                <a:lnTo>
                  <a:pt x="84617" y="26762"/>
                </a:lnTo>
                <a:lnTo>
                  <a:pt x="0" y="26762"/>
                </a:lnTo>
                <a:lnTo>
                  <a:pt x="0" y="52905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34"/>
          <p:cNvSpPr/>
          <p:nvPr/>
        </p:nvSpPr>
        <p:spPr>
          <a:xfrm>
            <a:off x="1531925" y="1972325"/>
            <a:ext cx="1539200" cy="1396075"/>
          </a:xfrm>
          <a:custGeom>
            <a:avLst/>
            <a:gdLst/>
            <a:ahLst/>
            <a:cxnLst/>
            <a:rect l="l" t="t" r="r" b="b"/>
            <a:pathLst>
              <a:path w="61568" h="55843" extrusionOk="0">
                <a:moveTo>
                  <a:pt x="61568" y="0"/>
                </a:moveTo>
                <a:lnTo>
                  <a:pt x="61568" y="55843"/>
                </a:lnTo>
                <a:lnTo>
                  <a:pt x="0" y="55843"/>
                </a:lnTo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248" name="Google Shape;248;p34"/>
          <p:cNvCxnSpPr/>
          <p:nvPr/>
        </p:nvCxnSpPr>
        <p:spPr>
          <a:xfrm>
            <a:off x="3199850" y="1983175"/>
            <a:ext cx="0" cy="1433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/>
          <p:nvPr/>
        </p:nvSpPr>
        <p:spPr>
          <a:xfrm>
            <a:off x="5371025" y="2299500"/>
            <a:ext cx="3068700" cy="5445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7940" y="3312700"/>
            <a:ext cx="483891" cy="3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/>
          <p:nvPr/>
        </p:nvSpPr>
        <p:spPr>
          <a:xfrm>
            <a:off x="2370665" y="1543300"/>
            <a:ext cx="3183300" cy="27531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5"/>
          <p:cNvSpPr txBox="1">
            <a:spLocks noGrp="1"/>
          </p:cNvSpPr>
          <p:nvPr>
            <p:ph type="title"/>
          </p:nvPr>
        </p:nvSpPr>
        <p:spPr>
          <a:xfrm>
            <a:off x="342900" y="265000"/>
            <a:ext cx="85206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Where To Get Online Reviews   </a:t>
            </a:r>
            <a:endParaRPr sz="2400" b="0" i="0" u="none" strike="noStrike" cap="none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313" y="2746763"/>
            <a:ext cx="341014" cy="34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5200" y="2076084"/>
            <a:ext cx="614273" cy="61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1989" y="2659968"/>
            <a:ext cx="749147" cy="47945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>
            <a:spLocks noGrp="1"/>
          </p:cNvSpPr>
          <p:nvPr>
            <p:ph type="title" idx="2"/>
          </p:nvPr>
        </p:nvSpPr>
        <p:spPr>
          <a:xfrm>
            <a:off x="943188" y="2126025"/>
            <a:ext cx="1459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Primary Sources</a:t>
            </a:r>
            <a:endParaRPr sz="1200" b="0" i="0" u="none" strike="noStrike" cap="none">
              <a:solidFill>
                <a:schemeClr val="accen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61" name="Google Shape;261;p35"/>
          <p:cNvCxnSpPr/>
          <p:nvPr/>
        </p:nvCxnSpPr>
        <p:spPr>
          <a:xfrm rot="10800000">
            <a:off x="2730225" y="3287425"/>
            <a:ext cx="2464200" cy="0"/>
          </a:xfrm>
          <a:prstGeom prst="straightConnector1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2" name="Google Shape;262;p35"/>
          <p:cNvSpPr txBox="1">
            <a:spLocks noGrp="1"/>
          </p:cNvSpPr>
          <p:nvPr>
            <p:ph type="title" idx="3"/>
          </p:nvPr>
        </p:nvSpPr>
        <p:spPr>
          <a:xfrm>
            <a:off x="6333013" y="3592800"/>
            <a:ext cx="14289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rPr>
              <a:t>Industry specific</a:t>
            </a:r>
            <a:endParaRPr sz="1200" b="0" i="0" u="none" strike="noStrike" cap="none">
              <a:solidFill>
                <a:schemeClr val="accen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3" name="Google Shape;263;p35"/>
          <p:cNvSpPr txBox="1">
            <a:spLocks noGrp="1"/>
          </p:cNvSpPr>
          <p:nvPr>
            <p:ph type="title" idx="4"/>
          </p:nvPr>
        </p:nvSpPr>
        <p:spPr>
          <a:xfrm>
            <a:off x="5834738" y="2435400"/>
            <a:ext cx="29661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1" u="none" strike="noStrike" cap="none">
                <a:solidFill>
                  <a:srgbClr val="CC0000"/>
                </a:solidFill>
                <a:latin typeface="Roboto Black"/>
                <a:ea typeface="Roboto Black"/>
                <a:cs typeface="Roboto Black"/>
                <a:sym typeface="Roboto Black"/>
              </a:rPr>
              <a:t>Yelp prohibits businesses from asking consumers for reviews.</a:t>
            </a:r>
            <a:endParaRPr sz="1000" b="0" i="1" u="none" strike="noStrike" cap="none">
              <a:solidFill>
                <a:srgbClr val="CC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264" name="Google Shape;264;p35"/>
          <p:cNvCxnSpPr/>
          <p:nvPr/>
        </p:nvCxnSpPr>
        <p:spPr>
          <a:xfrm>
            <a:off x="5404913" y="3748375"/>
            <a:ext cx="95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35"/>
          <p:cNvCxnSpPr/>
          <p:nvPr/>
        </p:nvCxnSpPr>
        <p:spPr>
          <a:xfrm>
            <a:off x="2402688" y="2383225"/>
            <a:ext cx="95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Google Shape;266;p35"/>
          <p:cNvSpPr txBox="1"/>
          <p:nvPr/>
        </p:nvSpPr>
        <p:spPr>
          <a:xfrm>
            <a:off x="342900" y="1037950"/>
            <a:ext cx="6790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There are numerous places online where you can see what’s being said about your business.</a:t>
            </a:r>
            <a:endParaRPr sz="1200" b="0" i="0" u="none" strike="noStrike" cap="none">
              <a:solidFill>
                <a:srgbClr val="0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0738" y="3850363"/>
            <a:ext cx="263425" cy="38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93663" y="3360266"/>
            <a:ext cx="776663" cy="1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90888" y="3293023"/>
            <a:ext cx="546496" cy="34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64163" y="3605325"/>
            <a:ext cx="742826" cy="1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68488" y="4012724"/>
            <a:ext cx="341025" cy="18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80663" y="4069340"/>
            <a:ext cx="546501" cy="14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91138" y="4078215"/>
            <a:ext cx="614277" cy="12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33900" y="3863001"/>
            <a:ext cx="263425" cy="360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691138" y="3763912"/>
            <a:ext cx="412895" cy="1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48925" y="3672875"/>
            <a:ext cx="412900" cy="21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535700" y="3793599"/>
            <a:ext cx="483903" cy="14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71022" y="2299497"/>
            <a:ext cx="546475" cy="5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6" descr="Google Shape;3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690" y="573421"/>
            <a:ext cx="5301350" cy="53013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6"/>
          <p:cNvCxnSpPr/>
          <p:nvPr/>
        </p:nvCxnSpPr>
        <p:spPr>
          <a:xfrm>
            <a:off x="817060" y="2512980"/>
            <a:ext cx="7451700" cy="0"/>
          </a:xfrm>
          <a:prstGeom prst="straightConnector1">
            <a:avLst/>
          </a:prstGeom>
          <a:noFill/>
          <a:ln w="38100" cap="flat" cmpd="sng">
            <a:solidFill>
              <a:srgbClr val="0563C1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285" name="Google Shape;285;p36"/>
          <p:cNvSpPr txBox="1">
            <a:spLocks noGrp="1"/>
          </p:cNvSpPr>
          <p:nvPr>
            <p:ph type="sldNum" idx="12"/>
          </p:nvPr>
        </p:nvSpPr>
        <p:spPr>
          <a:xfrm>
            <a:off x="8703401" y="4730050"/>
            <a:ext cx="2715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9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00529C"/>
                </a:solidFill>
              </a:rPr>
              <a:t>8</a:t>
            </a:fld>
            <a:endParaRPr/>
          </a:p>
        </p:txBody>
      </p:sp>
      <p:sp>
        <p:nvSpPr>
          <p:cNvPr id="286" name="Google Shape;286;p36"/>
          <p:cNvSpPr txBox="1">
            <a:spLocks noGrp="1"/>
          </p:cNvSpPr>
          <p:nvPr>
            <p:ph type="title" idx="4294967295"/>
          </p:nvPr>
        </p:nvSpPr>
        <p:spPr>
          <a:xfrm>
            <a:off x="251499" y="2010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Choose Your Online Review Sites</a:t>
            </a:r>
            <a:endParaRPr/>
          </a:p>
        </p:txBody>
      </p:sp>
      <p:pic>
        <p:nvPicPr>
          <p:cNvPr id="287" name="Google Shape;287;p36" descr="cUh5nvtMddRPNgunnqaykhqfxgzgpH7d5cNMDLQbF-LBoFjdiRoy-PKxHz3BQBekr_cg2GDQKWUW5YAS_P5jgHs5xdnwvKjJus2s0ZTz8C2sFbQplMP_5fU4_4wZ3dDf8SVvE5zk.png"/>
          <p:cNvPicPr preferRelativeResize="0"/>
          <p:nvPr/>
        </p:nvPicPr>
        <p:blipFill rotWithShape="1">
          <a:blip r:embed="rId4">
            <a:alphaModFix/>
          </a:blip>
          <a:srcRect t="23465"/>
          <a:stretch/>
        </p:blipFill>
        <p:spPr>
          <a:xfrm>
            <a:off x="1325806" y="2043150"/>
            <a:ext cx="1629327" cy="681093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8" name="Google Shape;288;p36" descr="Uv3zsjjV8Pqz8zpprlQq2BsUoL1_9zv_t8Aq_nZeN30mmFxOXoNC0rvnHO1vZWXIqyNad9BOijgPrm2toMqB6VvVWyz1anST8dmKn0LFMi-4jrVbhkBNO5PbmDt9E61YHhvtHpA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8145" y="2825435"/>
            <a:ext cx="1629172" cy="526125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" name="Google Shape;289;p36" descr="FXGz-XQq3ziW_skmaG7cjGk5Se97shJfHR1Prp3Lx7zTF5EpQI-fjS2PAcL2ICgEePrwmYasKPQlknZnu8deaFOeUPQ1zHvLjfS7J1ntr9dSdvQRCGXTP78imIiMT1lKM01oiXc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8145" y="3452807"/>
            <a:ext cx="1629171" cy="1227311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36"/>
          <p:cNvSpPr txBox="1"/>
          <p:nvPr/>
        </p:nvSpPr>
        <p:spPr>
          <a:xfrm>
            <a:off x="1224285" y="1305419"/>
            <a:ext cx="20838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8"/>
              <a:buFont typeface="Roboto"/>
              <a:buNone/>
            </a:pPr>
            <a:r>
              <a:rPr lang="en" sz="1008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Step 1: </a:t>
            </a:r>
            <a:br>
              <a:rPr lang="en" sz="1008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8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Choose Your </a:t>
            </a:r>
            <a:br>
              <a:rPr lang="en" sz="1008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8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Online Review Sites</a:t>
            </a:r>
            <a:endParaRPr/>
          </a:p>
        </p:txBody>
      </p:sp>
      <p:sp>
        <p:nvSpPr>
          <p:cNvPr id="291" name="Google Shape;291;p36"/>
          <p:cNvSpPr txBox="1"/>
          <p:nvPr/>
        </p:nvSpPr>
        <p:spPr>
          <a:xfrm>
            <a:off x="3802706" y="1288092"/>
            <a:ext cx="17685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32"/>
              <a:buFont typeface="Roboto"/>
              <a:buNone/>
            </a:pPr>
            <a:r>
              <a:rPr lang="en" sz="1032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Step 2: </a:t>
            </a:r>
            <a:br>
              <a:rPr lang="en" sz="1032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32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Set up your</a:t>
            </a:r>
            <a:r>
              <a:rPr lang="en" sz="1032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32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 </a:t>
            </a:r>
            <a:br>
              <a:rPr lang="en" sz="1032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32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funnel landing page</a:t>
            </a:r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6320274" y="1298336"/>
            <a:ext cx="14838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8"/>
              <a:buFont typeface="Roboto"/>
              <a:buNone/>
            </a:pPr>
            <a:r>
              <a:rPr lang="en" sz="1008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Step 3: </a:t>
            </a:r>
            <a:br>
              <a:rPr lang="en" sz="1008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8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Choose </a:t>
            </a:r>
            <a:br>
              <a:rPr lang="en" sz="1008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8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Layouts</a:t>
            </a:r>
            <a:endParaRPr/>
          </a:p>
        </p:txBody>
      </p:sp>
      <p:pic>
        <p:nvPicPr>
          <p:cNvPr id="293" name="Google Shape;293;p36" descr="ZrTTVlEu4eu9LxlQYBpOBfMctZxLheIA1qKkwSffisDCyGD1LylFJ19EXf5_R7n-QDr7XVBvjPSGFTvNMlJ5QDtwajZITRcb-FxIqJC10WNXabCVUs_2dCxCUL7u2GY4QvLpTalW.png"/>
          <p:cNvPicPr preferRelativeResize="0"/>
          <p:nvPr/>
        </p:nvPicPr>
        <p:blipFill rotWithShape="1">
          <a:blip r:embed="rId7">
            <a:alphaModFix/>
          </a:blip>
          <a:srcRect t="6585"/>
          <a:stretch/>
        </p:blipFill>
        <p:spPr>
          <a:xfrm>
            <a:off x="6420360" y="1992379"/>
            <a:ext cx="1283696" cy="250764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4" name="Google Shape;294;p36" descr="Google Shape;333;p25"/>
          <p:cNvPicPr preferRelativeResize="0"/>
          <p:nvPr/>
        </p:nvPicPr>
        <p:blipFill rotWithShape="1">
          <a:blip r:embed="rId8">
            <a:alphaModFix/>
          </a:blip>
          <a:srcRect l="30475" t="23191" r="14033" b="6657"/>
          <a:stretch/>
        </p:blipFill>
        <p:spPr>
          <a:xfrm>
            <a:off x="3865946" y="2032355"/>
            <a:ext cx="1641872" cy="1484754"/>
          </a:xfrm>
          <a:prstGeom prst="rect">
            <a:avLst/>
          </a:prstGeom>
          <a:noFill/>
          <a:ln w="9525" cap="flat" cmpd="sng">
            <a:solidFill>
              <a:srgbClr val="1B75B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/>
          <p:nvPr/>
        </p:nvSpPr>
        <p:spPr>
          <a:xfrm>
            <a:off x="4751456" y="-1"/>
            <a:ext cx="4405435" cy="51435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7"/>
          <p:cNvSpPr/>
          <p:nvPr/>
        </p:nvSpPr>
        <p:spPr>
          <a:xfrm>
            <a:off x="1904" y="-1"/>
            <a:ext cx="4752601" cy="5143501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37" descr="Google Shape;17;p4"/>
          <p:cNvPicPr preferRelativeResize="0"/>
          <p:nvPr/>
        </p:nvPicPr>
        <p:blipFill rotWithShape="1">
          <a:blip r:embed="rId3">
            <a:alphaModFix/>
          </a:blip>
          <a:srcRect r="48048"/>
          <a:stretch/>
        </p:blipFill>
        <p:spPr>
          <a:xfrm>
            <a:off x="509" y="0"/>
            <a:ext cx="474979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7"/>
          <p:cNvSpPr txBox="1"/>
          <p:nvPr/>
        </p:nvSpPr>
        <p:spPr>
          <a:xfrm>
            <a:off x="381093" y="2119629"/>
            <a:ext cx="3932269" cy="90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Smart Site Services</a:t>
            </a:r>
            <a:endParaRPr sz="2400" b="0" i="0" u="none" strike="noStrike" cap="none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Review and Reputation Management</a:t>
            </a:r>
            <a:endParaRPr sz="2400" dirty="0"/>
          </a:p>
        </p:txBody>
      </p:sp>
      <p:pic>
        <p:nvPicPr>
          <p:cNvPr id="303" name="Google Shape;303;p37" descr="Fix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3165" y="255761"/>
            <a:ext cx="4631979" cy="463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Label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880</Words>
  <Application>Microsoft Office PowerPoint</Application>
  <PresentationFormat>On-screen Show (16:9)</PresentationFormat>
  <Paragraphs>148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Roboto</vt:lpstr>
      <vt:lpstr>Roboto Black</vt:lpstr>
      <vt:lpstr>Roboto Condensed</vt:lpstr>
      <vt:lpstr>Roboto Condensed Light</vt:lpstr>
      <vt:lpstr>Roboto Light</vt:lpstr>
      <vt:lpstr>Roboto Medium</vt:lpstr>
      <vt:lpstr>Roboto Thin</vt:lpstr>
      <vt:lpstr>Office Theme</vt:lpstr>
      <vt:lpstr>WhiteLabelTheme</vt:lpstr>
      <vt:lpstr>PowerPoint Presentation</vt:lpstr>
      <vt:lpstr>PowerPoint Presentation</vt:lpstr>
      <vt:lpstr>Online Reviews Matter to Consumers</vt:lpstr>
      <vt:lpstr>Online Reviews Matter to YOUR Business</vt:lpstr>
      <vt:lpstr>Online Review Challenges That You Face </vt:lpstr>
      <vt:lpstr>What are Online Reviews?   </vt:lpstr>
      <vt:lpstr>Where To Get Online Reviews   </vt:lpstr>
      <vt:lpstr>Choose Your Online Review Sites</vt:lpstr>
      <vt:lpstr>PowerPoint Presentation</vt:lpstr>
      <vt:lpstr>Online Review and Reputation Management </vt:lpstr>
      <vt:lpstr>Challenges You Face:  Generating and Improving Reviews</vt:lpstr>
      <vt:lpstr>Step 1: Set Up Your Email Campaign</vt:lpstr>
      <vt:lpstr>Adding Customers To Request New Reviews</vt:lpstr>
      <vt:lpstr>Tools to Help Generate New Review</vt:lpstr>
      <vt:lpstr>Reporting</vt:lpstr>
      <vt:lpstr>PowerPoint Presentation</vt:lpstr>
      <vt:lpstr>Challenges You Face:  Sharing Your Great Reviews</vt:lpstr>
      <vt:lpstr>Timeline of an Online Review Journey</vt:lpstr>
      <vt:lpstr>PowerPoint Presentation</vt:lpstr>
      <vt:lpstr>Thank you &amp;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Jason Ballantyne</cp:lastModifiedBy>
  <cp:revision>97</cp:revision>
  <dcterms:modified xsi:type="dcterms:W3CDTF">2021-03-31T21:11:59Z</dcterms:modified>
</cp:coreProperties>
</file>